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256" r:id="rId2"/>
    <p:sldId id="315" r:id="rId3"/>
    <p:sldId id="257" r:id="rId4"/>
    <p:sldId id="621" r:id="rId5"/>
    <p:sldId id="581" r:id="rId6"/>
    <p:sldId id="606" r:id="rId7"/>
    <p:sldId id="599" r:id="rId8"/>
    <p:sldId id="551" r:id="rId9"/>
    <p:sldId id="540" r:id="rId10"/>
    <p:sldId id="541" r:id="rId11"/>
    <p:sldId id="607" r:id="rId12"/>
    <p:sldId id="620" r:id="rId13"/>
    <p:sldId id="603" r:id="rId14"/>
    <p:sldId id="608" r:id="rId15"/>
    <p:sldId id="605" r:id="rId16"/>
    <p:sldId id="317" r:id="rId17"/>
    <p:sldId id="318" r:id="rId18"/>
    <p:sldId id="320" r:id="rId19"/>
    <p:sldId id="321" r:id="rId20"/>
    <p:sldId id="617" r:id="rId21"/>
    <p:sldId id="619" r:id="rId22"/>
    <p:sldId id="609" r:id="rId23"/>
    <p:sldId id="441" r:id="rId24"/>
    <p:sldId id="592" r:id="rId25"/>
    <p:sldId id="593" r:id="rId26"/>
    <p:sldId id="610" r:id="rId27"/>
    <p:sldId id="594" r:id="rId28"/>
    <p:sldId id="595" r:id="rId29"/>
    <p:sldId id="611" r:id="rId30"/>
    <p:sldId id="323" r:id="rId31"/>
    <p:sldId id="285" r:id="rId32"/>
    <p:sldId id="304" r:id="rId33"/>
    <p:sldId id="306" r:id="rId34"/>
    <p:sldId id="307" r:id="rId35"/>
    <p:sldId id="309" r:id="rId36"/>
    <p:sldId id="261" r:id="rId37"/>
    <p:sldId id="263" r:id="rId38"/>
    <p:sldId id="264" r:id="rId39"/>
    <p:sldId id="265" r:id="rId40"/>
    <p:sldId id="618" r:id="rId41"/>
    <p:sldId id="266" r:id="rId42"/>
    <p:sldId id="267" r:id="rId43"/>
    <p:sldId id="268" r:id="rId44"/>
    <p:sldId id="269" r:id="rId45"/>
    <p:sldId id="270" r:id="rId46"/>
    <p:sldId id="271" r:id="rId47"/>
    <p:sldId id="272" r:id="rId48"/>
    <p:sldId id="273" r:id="rId49"/>
    <p:sldId id="274" r:id="rId50"/>
    <p:sldId id="282" r:id="rId51"/>
    <p:sldId id="284" r:id="rId52"/>
    <p:sldId id="292" r:id="rId53"/>
    <p:sldId id="613" r:id="rId54"/>
    <p:sldId id="612" r:id="rId55"/>
    <p:sldId id="614" r:id="rId56"/>
    <p:sldId id="312" r:id="rId57"/>
    <p:sldId id="302" r:id="rId58"/>
    <p:sldId id="301" r:id="rId59"/>
    <p:sldId id="303" r:id="rId60"/>
    <p:sldId id="295" r:id="rId61"/>
    <p:sldId id="296" r:id="rId62"/>
    <p:sldId id="297" r:id="rId63"/>
    <p:sldId id="300" r:id="rId64"/>
    <p:sldId id="311" r:id="rId65"/>
  </p:sldIdLst>
  <p:sldSz cx="12192000" cy="6858000"/>
  <p:notesSz cx="6858000" cy="9144000"/>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nske" initials="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1" d="100"/>
          <a:sy n="91" d="100"/>
        </p:scale>
        <p:origin x="370" y="67"/>
      </p:cViewPr>
      <p:guideLst/>
    </p:cSldViewPr>
  </p:slideViewPr>
  <p:notesTextViewPr>
    <p:cViewPr>
      <p:scale>
        <a:sx n="1" d="1"/>
        <a:sy n="1" d="1"/>
      </p:scale>
      <p:origin x="0" y="0"/>
    </p:cViewPr>
  </p:notesTextViewPr>
  <p:notesViewPr>
    <p:cSldViewPr snapToGrid="0">
      <p:cViewPr varScale="1">
        <p:scale>
          <a:sx n="83" d="100"/>
          <a:sy n="83" d="100"/>
        </p:scale>
        <p:origin x="220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2-26T14:24:08.396" idx="1">
    <p:pos x="10" y="10"/>
    <p:text>vertel ook weer over de fietskar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19B8B2-E502-4346-A2C4-B5D7B3866A47}" type="datetimeFigureOut">
              <a:rPr lang="nl-NL" smtClean="0"/>
              <a:t>13-10-2021</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9DEE86-6240-4C91-9195-1DD56CA6AE1F}" type="slidenum">
              <a:rPr lang="nl-NL" smtClean="0"/>
              <a:t>‹#›</a:t>
            </a:fld>
            <a:endParaRPr lang="nl-NL"/>
          </a:p>
        </p:txBody>
      </p:sp>
    </p:spTree>
    <p:extLst>
      <p:ext uri="{BB962C8B-B14F-4D97-AF65-F5344CB8AC3E}">
        <p14:creationId xmlns:p14="http://schemas.microsoft.com/office/powerpoint/2010/main" val="26290389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723DA9-8EEA-4442-AD04-D20FEB943E53}" type="datetimeFigureOut">
              <a:rPr lang="nl-NL" smtClean="0"/>
              <a:t>13-10-2021</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FFFD2D-E339-48D0-8E51-8C7BC4E3C46A}" type="slidenum">
              <a:rPr lang="nl-NL" smtClean="0"/>
              <a:t>‹#›</a:t>
            </a:fld>
            <a:endParaRPr lang="nl-NL"/>
          </a:p>
        </p:txBody>
      </p:sp>
    </p:spTree>
    <p:extLst>
      <p:ext uri="{BB962C8B-B14F-4D97-AF65-F5344CB8AC3E}">
        <p14:creationId xmlns:p14="http://schemas.microsoft.com/office/powerpoint/2010/main" val="1228492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DBFFFD2D-E339-48D0-8E51-8C7BC4E3C46A}" type="slidenum">
              <a:rPr lang="nl-NL" smtClean="0"/>
              <a:t>1</a:t>
            </a:fld>
            <a:endParaRPr lang="nl-NL"/>
          </a:p>
        </p:txBody>
      </p:sp>
    </p:spTree>
    <p:extLst>
      <p:ext uri="{BB962C8B-B14F-4D97-AF65-F5344CB8AC3E}">
        <p14:creationId xmlns:p14="http://schemas.microsoft.com/office/powerpoint/2010/main" val="339484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A9BC6367-FF81-4885-8203-86DACEA2FA8A}"/>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00AFB6A0-8D93-4DB5-85CF-88E2325A561F}"/>
              </a:ext>
            </a:extLst>
          </p:cNvPr>
          <p:cNvSpPr>
            <a:spLocks noGrp="1" noChangeArrowheads="1"/>
          </p:cNvSpPr>
          <p:nvPr>
            <p:ph type="sldNum"/>
          </p:nvPr>
        </p:nvSpPr>
        <p:spPr>
          <a:ln/>
        </p:spPr>
        <p:txBody>
          <a:bodyPr/>
          <a:lstStyle/>
          <a:p>
            <a:fld id="{A90CBA7A-313A-4933-B5D5-CD777141E253}" type="slidenum">
              <a:rPr lang="nl-NL" altLang="en-US"/>
              <a:pPr/>
              <a:t>37</a:t>
            </a:fld>
            <a:endParaRPr lang="nl-NL" altLang="en-US"/>
          </a:p>
        </p:txBody>
      </p:sp>
      <p:sp>
        <p:nvSpPr>
          <p:cNvPr id="40961" name="Rectangle 1">
            <a:extLst>
              <a:ext uri="{FF2B5EF4-FFF2-40B4-BE49-F238E27FC236}">
                <a16:creationId xmlns:a16="http://schemas.microsoft.com/office/drawing/2014/main" id="{B966155D-FDFC-408A-A06E-55904620D539}"/>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Text Box 2">
            <a:extLst>
              <a:ext uri="{FF2B5EF4-FFF2-40B4-BE49-F238E27FC236}">
                <a16:creationId xmlns:a16="http://schemas.microsoft.com/office/drawing/2014/main" id="{BF06BF7F-B40F-4D67-9BDF-AA299B2EFE27}"/>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ADE88133-F3DD-474D-9666-B56619E2E198}"/>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45281F5-6CB0-4213-83B0-9D76FE584550}"/>
              </a:ext>
            </a:extLst>
          </p:cNvPr>
          <p:cNvSpPr>
            <a:spLocks noGrp="1" noChangeArrowheads="1"/>
          </p:cNvSpPr>
          <p:nvPr>
            <p:ph type="sldNum"/>
          </p:nvPr>
        </p:nvSpPr>
        <p:spPr>
          <a:ln/>
        </p:spPr>
        <p:txBody>
          <a:bodyPr/>
          <a:lstStyle/>
          <a:p>
            <a:fld id="{217849B8-01D8-464B-8C1E-A322C365F8D0}" type="slidenum">
              <a:rPr lang="nl-NL" altLang="en-US"/>
              <a:pPr/>
              <a:t>38</a:t>
            </a:fld>
            <a:endParaRPr lang="nl-NL" altLang="en-US"/>
          </a:p>
        </p:txBody>
      </p:sp>
      <p:sp>
        <p:nvSpPr>
          <p:cNvPr id="41985" name="Rectangle 1">
            <a:extLst>
              <a:ext uri="{FF2B5EF4-FFF2-40B4-BE49-F238E27FC236}">
                <a16:creationId xmlns:a16="http://schemas.microsoft.com/office/drawing/2014/main" id="{1D8333C2-3F57-45F3-AC48-96022425C4F7}"/>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Text Box 2">
            <a:extLst>
              <a:ext uri="{FF2B5EF4-FFF2-40B4-BE49-F238E27FC236}">
                <a16:creationId xmlns:a16="http://schemas.microsoft.com/office/drawing/2014/main" id="{3FC94506-15D9-4778-8A18-1991F71EC572}"/>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58EA66D2-304E-4ED3-8521-CCCDEEB9C136}"/>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B62310C3-0E34-40FC-8FE8-75FE4CCDDB7A}"/>
              </a:ext>
            </a:extLst>
          </p:cNvPr>
          <p:cNvSpPr>
            <a:spLocks noGrp="1" noChangeArrowheads="1"/>
          </p:cNvSpPr>
          <p:nvPr>
            <p:ph type="sldNum"/>
          </p:nvPr>
        </p:nvSpPr>
        <p:spPr>
          <a:ln/>
        </p:spPr>
        <p:txBody>
          <a:bodyPr/>
          <a:lstStyle/>
          <a:p>
            <a:fld id="{833B9E8D-4F93-421C-837B-67009BB3465F}" type="slidenum">
              <a:rPr lang="nl-NL" altLang="en-US"/>
              <a:pPr/>
              <a:t>39</a:t>
            </a:fld>
            <a:endParaRPr lang="nl-NL" altLang="en-US"/>
          </a:p>
        </p:txBody>
      </p:sp>
      <p:sp>
        <p:nvSpPr>
          <p:cNvPr id="43009" name="Rectangle 1">
            <a:extLst>
              <a:ext uri="{FF2B5EF4-FFF2-40B4-BE49-F238E27FC236}">
                <a16:creationId xmlns:a16="http://schemas.microsoft.com/office/drawing/2014/main" id="{9CD271CF-B859-49B1-A7D1-57EF0A215145}"/>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0" name="Text Box 2">
            <a:extLst>
              <a:ext uri="{FF2B5EF4-FFF2-40B4-BE49-F238E27FC236}">
                <a16:creationId xmlns:a16="http://schemas.microsoft.com/office/drawing/2014/main" id="{AC03DDB3-AED7-462E-A47E-CD93EEE0C894}"/>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15E54371-A32E-4573-B631-CBFCA93E65EF}"/>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9E9CDBE2-E37F-4D98-A45A-573514711596}"/>
              </a:ext>
            </a:extLst>
          </p:cNvPr>
          <p:cNvSpPr>
            <a:spLocks noGrp="1" noChangeArrowheads="1"/>
          </p:cNvSpPr>
          <p:nvPr>
            <p:ph type="sldNum"/>
          </p:nvPr>
        </p:nvSpPr>
        <p:spPr>
          <a:ln/>
        </p:spPr>
        <p:txBody>
          <a:bodyPr/>
          <a:lstStyle/>
          <a:p>
            <a:fld id="{F8CE2356-DF92-479B-8F7C-5D4E78CD2651}" type="slidenum">
              <a:rPr lang="nl-NL" altLang="en-US"/>
              <a:pPr/>
              <a:t>40</a:t>
            </a:fld>
            <a:endParaRPr lang="nl-NL" altLang="en-US"/>
          </a:p>
        </p:txBody>
      </p:sp>
      <p:sp>
        <p:nvSpPr>
          <p:cNvPr id="39937" name="Rectangle 1">
            <a:extLst>
              <a:ext uri="{FF2B5EF4-FFF2-40B4-BE49-F238E27FC236}">
                <a16:creationId xmlns:a16="http://schemas.microsoft.com/office/drawing/2014/main" id="{DB2D3A3A-AE01-460D-B379-A1E0ABD9306E}"/>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a:extLst>
              <a:ext uri="{FF2B5EF4-FFF2-40B4-BE49-F238E27FC236}">
                <a16:creationId xmlns:a16="http://schemas.microsoft.com/office/drawing/2014/main" id="{FD0C1C5E-D2A7-41E2-B399-E6DA463B02CF}"/>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E1FB21D8-4E21-4F1C-8E24-16B20621FECF}"/>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5B6B6292-3A27-4436-B29B-7EB5E911FA75}"/>
              </a:ext>
            </a:extLst>
          </p:cNvPr>
          <p:cNvSpPr>
            <a:spLocks noGrp="1" noChangeArrowheads="1"/>
          </p:cNvSpPr>
          <p:nvPr>
            <p:ph type="sldNum"/>
          </p:nvPr>
        </p:nvSpPr>
        <p:spPr>
          <a:ln/>
        </p:spPr>
        <p:txBody>
          <a:bodyPr/>
          <a:lstStyle/>
          <a:p>
            <a:fld id="{02499A20-11AB-4E2D-A33F-342CE1647D07}" type="slidenum">
              <a:rPr lang="nl-NL" altLang="en-US"/>
              <a:pPr/>
              <a:t>41</a:t>
            </a:fld>
            <a:endParaRPr lang="nl-NL" altLang="en-US"/>
          </a:p>
        </p:txBody>
      </p:sp>
      <p:sp>
        <p:nvSpPr>
          <p:cNvPr id="44033" name="Rectangle 1">
            <a:extLst>
              <a:ext uri="{FF2B5EF4-FFF2-40B4-BE49-F238E27FC236}">
                <a16:creationId xmlns:a16="http://schemas.microsoft.com/office/drawing/2014/main" id="{2496D01C-E18C-40CA-9C70-334F86F297AD}"/>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4" name="Text Box 2">
            <a:extLst>
              <a:ext uri="{FF2B5EF4-FFF2-40B4-BE49-F238E27FC236}">
                <a16:creationId xmlns:a16="http://schemas.microsoft.com/office/drawing/2014/main" id="{92A82EB7-F7E4-4AB3-8212-14B448F0CB04}"/>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47391EFE-B5E5-4CBE-AAB4-94C0BC9AF3DD}"/>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232E1F2C-4AD8-4FEA-BDBD-47D6475694C0}"/>
              </a:ext>
            </a:extLst>
          </p:cNvPr>
          <p:cNvSpPr>
            <a:spLocks noGrp="1" noChangeArrowheads="1"/>
          </p:cNvSpPr>
          <p:nvPr>
            <p:ph type="sldNum"/>
          </p:nvPr>
        </p:nvSpPr>
        <p:spPr>
          <a:ln/>
        </p:spPr>
        <p:txBody>
          <a:bodyPr/>
          <a:lstStyle/>
          <a:p>
            <a:fld id="{E32FB232-3AF2-404C-AF63-476697EAB7CA}" type="slidenum">
              <a:rPr lang="nl-NL" altLang="en-US"/>
              <a:pPr/>
              <a:t>42</a:t>
            </a:fld>
            <a:endParaRPr lang="nl-NL" altLang="en-US"/>
          </a:p>
        </p:txBody>
      </p:sp>
      <p:sp>
        <p:nvSpPr>
          <p:cNvPr id="45057" name="Rectangle 1">
            <a:extLst>
              <a:ext uri="{FF2B5EF4-FFF2-40B4-BE49-F238E27FC236}">
                <a16:creationId xmlns:a16="http://schemas.microsoft.com/office/drawing/2014/main" id="{E49FB071-4297-4801-A454-2DB8858970D1}"/>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58" name="Text Box 2">
            <a:extLst>
              <a:ext uri="{FF2B5EF4-FFF2-40B4-BE49-F238E27FC236}">
                <a16:creationId xmlns:a16="http://schemas.microsoft.com/office/drawing/2014/main" id="{2F0120E2-659F-420F-B008-2236454D5DA9}"/>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08770FB7-E195-4AAC-B14E-4F559AD7FDC0}"/>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C08924F3-ED96-4839-B50F-3F3C517407A9}"/>
              </a:ext>
            </a:extLst>
          </p:cNvPr>
          <p:cNvSpPr>
            <a:spLocks noGrp="1" noChangeArrowheads="1"/>
          </p:cNvSpPr>
          <p:nvPr>
            <p:ph type="sldNum"/>
          </p:nvPr>
        </p:nvSpPr>
        <p:spPr>
          <a:ln/>
        </p:spPr>
        <p:txBody>
          <a:bodyPr/>
          <a:lstStyle/>
          <a:p>
            <a:fld id="{F1D82F7D-9740-4684-8D1F-6F4D8ECA577A}" type="slidenum">
              <a:rPr lang="nl-NL" altLang="en-US"/>
              <a:pPr/>
              <a:t>43</a:t>
            </a:fld>
            <a:endParaRPr lang="nl-NL" altLang="en-US"/>
          </a:p>
        </p:txBody>
      </p:sp>
      <p:sp>
        <p:nvSpPr>
          <p:cNvPr id="46081" name="Rectangle 1">
            <a:extLst>
              <a:ext uri="{FF2B5EF4-FFF2-40B4-BE49-F238E27FC236}">
                <a16:creationId xmlns:a16="http://schemas.microsoft.com/office/drawing/2014/main" id="{A2B7DC5D-3916-49C2-BC05-4E5665BF6236}"/>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2" name="Text Box 2">
            <a:extLst>
              <a:ext uri="{FF2B5EF4-FFF2-40B4-BE49-F238E27FC236}">
                <a16:creationId xmlns:a16="http://schemas.microsoft.com/office/drawing/2014/main" id="{4E83034E-65EE-4CD0-8D2E-E88A4B20A531}"/>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2E2A8B44-502D-4960-B778-68BDE66ED0AA}"/>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0E558233-DF07-47AC-ACA9-D36229BA0A76}"/>
              </a:ext>
            </a:extLst>
          </p:cNvPr>
          <p:cNvSpPr>
            <a:spLocks noGrp="1" noChangeArrowheads="1"/>
          </p:cNvSpPr>
          <p:nvPr>
            <p:ph type="sldNum"/>
          </p:nvPr>
        </p:nvSpPr>
        <p:spPr>
          <a:ln/>
        </p:spPr>
        <p:txBody>
          <a:bodyPr/>
          <a:lstStyle/>
          <a:p>
            <a:fld id="{AB123ADE-9967-46A9-AA10-859C0A4EFCB6}" type="slidenum">
              <a:rPr lang="nl-NL" altLang="en-US"/>
              <a:pPr/>
              <a:t>44</a:t>
            </a:fld>
            <a:endParaRPr lang="nl-NL" altLang="en-US"/>
          </a:p>
        </p:txBody>
      </p:sp>
      <p:sp>
        <p:nvSpPr>
          <p:cNvPr id="47105" name="Rectangle 1">
            <a:extLst>
              <a:ext uri="{FF2B5EF4-FFF2-40B4-BE49-F238E27FC236}">
                <a16:creationId xmlns:a16="http://schemas.microsoft.com/office/drawing/2014/main" id="{893D8E3B-F5DF-4AD0-BA62-27790D5508B0}"/>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6" name="Text Box 2">
            <a:extLst>
              <a:ext uri="{FF2B5EF4-FFF2-40B4-BE49-F238E27FC236}">
                <a16:creationId xmlns:a16="http://schemas.microsoft.com/office/drawing/2014/main" id="{BF05DBED-3BAD-478C-BD74-F60B9C930E7D}"/>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C1107563-3F5F-4B8D-BFC3-BF4B4742D8E6}"/>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AC4D065E-5383-4E95-AB7A-4FFF8B268BB6}"/>
              </a:ext>
            </a:extLst>
          </p:cNvPr>
          <p:cNvSpPr>
            <a:spLocks noGrp="1" noChangeArrowheads="1"/>
          </p:cNvSpPr>
          <p:nvPr>
            <p:ph type="sldNum"/>
          </p:nvPr>
        </p:nvSpPr>
        <p:spPr>
          <a:ln/>
        </p:spPr>
        <p:txBody>
          <a:bodyPr/>
          <a:lstStyle/>
          <a:p>
            <a:fld id="{B9109CE1-674B-4B29-876E-33F1426F6676}" type="slidenum">
              <a:rPr lang="nl-NL" altLang="en-US"/>
              <a:pPr/>
              <a:t>45</a:t>
            </a:fld>
            <a:endParaRPr lang="nl-NL" altLang="en-US"/>
          </a:p>
        </p:txBody>
      </p:sp>
      <p:sp>
        <p:nvSpPr>
          <p:cNvPr id="48129" name="Rectangle 1">
            <a:extLst>
              <a:ext uri="{FF2B5EF4-FFF2-40B4-BE49-F238E27FC236}">
                <a16:creationId xmlns:a16="http://schemas.microsoft.com/office/drawing/2014/main" id="{B93C623E-75F2-40DB-80E3-734FC24664F2}"/>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0" name="Text Box 2">
            <a:extLst>
              <a:ext uri="{FF2B5EF4-FFF2-40B4-BE49-F238E27FC236}">
                <a16:creationId xmlns:a16="http://schemas.microsoft.com/office/drawing/2014/main" id="{2C807BF4-7A88-46D7-96FD-D30D771390E6}"/>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9FC7C27A-04E0-4979-8322-706DD3A7E4A8}"/>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B68DC392-A5ED-4DDB-87A2-52E16A65CA89}"/>
              </a:ext>
            </a:extLst>
          </p:cNvPr>
          <p:cNvSpPr>
            <a:spLocks noGrp="1" noChangeArrowheads="1"/>
          </p:cNvSpPr>
          <p:nvPr>
            <p:ph type="sldNum"/>
          </p:nvPr>
        </p:nvSpPr>
        <p:spPr>
          <a:ln/>
        </p:spPr>
        <p:txBody>
          <a:bodyPr/>
          <a:lstStyle/>
          <a:p>
            <a:fld id="{EE1C56CF-78A5-4368-B58B-75DC787E0F65}" type="slidenum">
              <a:rPr lang="nl-NL" altLang="en-US"/>
              <a:pPr/>
              <a:t>46</a:t>
            </a:fld>
            <a:endParaRPr lang="nl-NL" altLang="en-US"/>
          </a:p>
        </p:txBody>
      </p:sp>
      <p:sp>
        <p:nvSpPr>
          <p:cNvPr id="49153" name="Rectangle 1">
            <a:extLst>
              <a:ext uri="{FF2B5EF4-FFF2-40B4-BE49-F238E27FC236}">
                <a16:creationId xmlns:a16="http://schemas.microsoft.com/office/drawing/2014/main" id="{CA3D41D0-7E6C-45FB-B463-F37F5BC75848}"/>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4" name="Text Box 2">
            <a:extLst>
              <a:ext uri="{FF2B5EF4-FFF2-40B4-BE49-F238E27FC236}">
                <a16:creationId xmlns:a16="http://schemas.microsoft.com/office/drawing/2014/main" id="{CDC9C8D1-758B-490E-B39C-1047C729751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119B982C-E8FB-4CDC-AC01-13934A8B8613}"/>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5147D3B6-3B49-4F8E-9779-D5583B2E5D44}"/>
              </a:ext>
            </a:extLst>
          </p:cNvPr>
          <p:cNvSpPr>
            <a:spLocks noGrp="1" noChangeArrowheads="1"/>
          </p:cNvSpPr>
          <p:nvPr>
            <p:ph type="sldNum"/>
          </p:nvPr>
        </p:nvSpPr>
        <p:spPr>
          <a:ln/>
        </p:spPr>
        <p:txBody>
          <a:bodyPr/>
          <a:lstStyle/>
          <a:p>
            <a:fld id="{5492473D-15E4-44ED-8D7C-E49D5A0E7BC7}" type="slidenum">
              <a:rPr lang="nl-NL" altLang="en-US"/>
              <a:pPr/>
              <a:t>3</a:t>
            </a:fld>
            <a:endParaRPr lang="nl-NL" altLang="en-US"/>
          </a:p>
        </p:txBody>
      </p:sp>
      <p:sp>
        <p:nvSpPr>
          <p:cNvPr id="34817" name="Rectangle 1">
            <a:extLst>
              <a:ext uri="{FF2B5EF4-FFF2-40B4-BE49-F238E27FC236}">
                <a16:creationId xmlns:a16="http://schemas.microsoft.com/office/drawing/2014/main" id="{03EB7708-EB33-41B6-83F6-B1B6757FD3D0}"/>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Text Box 2">
            <a:extLst>
              <a:ext uri="{FF2B5EF4-FFF2-40B4-BE49-F238E27FC236}">
                <a16:creationId xmlns:a16="http://schemas.microsoft.com/office/drawing/2014/main" id="{F52FC0CB-B0B0-45DD-B6EB-E7C3DF0B1D46}"/>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9C2E332B-ACB8-4FF2-AF37-BAA9CB9BD20F}"/>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42F444D6-6789-4C94-AE55-A23F9A8BFC79}"/>
              </a:ext>
            </a:extLst>
          </p:cNvPr>
          <p:cNvSpPr>
            <a:spLocks noGrp="1" noChangeArrowheads="1"/>
          </p:cNvSpPr>
          <p:nvPr>
            <p:ph type="sldNum"/>
          </p:nvPr>
        </p:nvSpPr>
        <p:spPr>
          <a:ln/>
        </p:spPr>
        <p:txBody>
          <a:bodyPr/>
          <a:lstStyle/>
          <a:p>
            <a:fld id="{1CC21EA1-93FD-4F96-A5C5-947684964EC2}" type="slidenum">
              <a:rPr lang="nl-NL" altLang="en-US"/>
              <a:pPr/>
              <a:t>47</a:t>
            </a:fld>
            <a:endParaRPr lang="nl-NL" altLang="en-US"/>
          </a:p>
        </p:txBody>
      </p:sp>
      <p:sp>
        <p:nvSpPr>
          <p:cNvPr id="50177" name="Rectangle 1">
            <a:extLst>
              <a:ext uri="{FF2B5EF4-FFF2-40B4-BE49-F238E27FC236}">
                <a16:creationId xmlns:a16="http://schemas.microsoft.com/office/drawing/2014/main" id="{B4164BD8-1607-49B0-9E40-6ED261864E4C}"/>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78" name="Text Box 2">
            <a:extLst>
              <a:ext uri="{FF2B5EF4-FFF2-40B4-BE49-F238E27FC236}">
                <a16:creationId xmlns:a16="http://schemas.microsoft.com/office/drawing/2014/main" id="{8FBB7CBC-8911-4F60-89CB-2A357C21A400}"/>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2F60E7BB-27B8-4A30-A97C-3CAFBCC86208}"/>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A9425DC-773C-4796-9494-9FEB935695AF}"/>
              </a:ext>
            </a:extLst>
          </p:cNvPr>
          <p:cNvSpPr>
            <a:spLocks noGrp="1" noChangeArrowheads="1"/>
          </p:cNvSpPr>
          <p:nvPr>
            <p:ph type="sldNum"/>
          </p:nvPr>
        </p:nvSpPr>
        <p:spPr>
          <a:ln/>
        </p:spPr>
        <p:txBody>
          <a:bodyPr/>
          <a:lstStyle/>
          <a:p>
            <a:fld id="{0B0D8364-08F1-46CA-93AF-534CC7875F78}" type="slidenum">
              <a:rPr lang="nl-NL" altLang="en-US"/>
              <a:pPr/>
              <a:t>48</a:t>
            </a:fld>
            <a:endParaRPr lang="nl-NL" altLang="en-US"/>
          </a:p>
        </p:txBody>
      </p:sp>
      <p:sp>
        <p:nvSpPr>
          <p:cNvPr id="51201" name="Rectangle 1">
            <a:extLst>
              <a:ext uri="{FF2B5EF4-FFF2-40B4-BE49-F238E27FC236}">
                <a16:creationId xmlns:a16="http://schemas.microsoft.com/office/drawing/2014/main" id="{9052937D-AD3A-4F50-A7AD-FAA7812C8180}"/>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2" name="Text Box 2">
            <a:extLst>
              <a:ext uri="{FF2B5EF4-FFF2-40B4-BE49-F238E27FC236}">
                <a16:creationId xmlns:a16="http://schemas.microsoft.com/office/drawing/2014/main" id="{A2B517EC-240E-4473-A166-A6164B66D7C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E30A8199-C308-455F-A8E6-02FDEEED8545}"/>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7292FD57-EB12-4AB3-99D2-DF3100127F05}"/>
              </a:ext>
            </a:extLst>
          </p:cNvPr>
          <p:cNvSpPr>
            <a:spLocks noGrp="1" noChangeArrowheads="1"/>
          </p:cNvSpPr>
          <p:nvPr>
            <p:ph type="sldNum"/>
          </p:nvPr>
        </p:nvSpPr>
        <p:spPr>
          <a:ln/>
        </p:spPr>
        <p:txBody>
          <a:bodyPr/>
          <a:lstStyle/>
          <a:p>
            <a:fld id="{47693E89-4464-4912-8179-58E9817861B4}" type="slidenum">
              <a:rPr lang="nl-NL" altLang="en-US"/>
              <a:pPr/>
              <a:t>49</a:t>
            </a:fld>
            <a:endParaRPr lang="nl-NL" altLang="en-US"/>
          </a:p>
        </p:txBody>
      </p:sp>
      <p:sp>
        <p:nvSpPr>
          <p:cNvPr id="52225" name="Rectangle 1">
            <a:extLst>
              <a:ext uri="{FF2B5EF4-FFF2-40B4-BE49-F238E27FC236}">
                <a16:creationId xmlns:a16="http://schemas.microsoft.com/office/drawing/2014/main" id="{BF946534-7BAA-4A7A-A2B8-DB45E60BB671}"/>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6" name="Text Box 2">
            <a:extLst>
              <a:ext uri="{FF2B5EF4-FFF2-40B4-BE49-F238E27FC236}">
                <a16:creationId xmlns:a16="http://schemas.microsoft.com/office/drawing/2014/main" id="{F5EFCA3B-E96A-4919-A556-E8F2975BA965}"/>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BD1C516-F64E-4C06-B76C-3A1F57ED0B49}"/>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45F76AF-FE21-4DC0-8336-B31214B72733}"/>
              </a:ext>
            </a:extLst>
          </p:cNvPr>
          <p:cNvSpPr>
            <a:spLocks noGrp="1" noChangeArrowheads="1"/>
          </p:cNvSpPr>
          <p:nvPr>
            <p:ph type="sldNum"/>
          </p:nvPr>
        </p:nvSpPr>
        <p:spPr>
          <a:ln/>
        </p:spPr>
        <p:txBody>
          <a:bodyPr/>
          <a:lstStyle/>
          <a:p>
            <a:fld id="{EE2903F9-E3AD-4FAA-AA90-8F1C5D9729FA}" type="slidenum">
              <a:rPr lang="nl-NL" altLang="en-US"/>
              <a:pPr/>
              <a:t>50</a:t>
            </a:fld>
            <a:endParaRPr lang="nl-NL" altLang="en-US"/>
          </a:p>
        </p:txBody>
      </p:sp>
      <p:sp>
        <p:nvSpPr>
          <p:cNvPr id="60417" name="Rectangle 1">
            <a:extLst>
              <a:ext uri="{FF2B5EF4-FFF2-40B4-BE49-F238E27FC236}">
                <a16:creationId xmlns:a16="http://schemas.microsoft.com/office/drawing/2014/main" id="{CDCA7CB4-3D2A-4A92-9FC6-DB05B93FF332}"/>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a:extLst>
              <a:ext uri="{FF2B5EF4-FFF2-40B4-BE49-F238E27FC236}">
                <a16:creationId xmlns:a16="http://schemas.microsoft.com/office/drawing/2014/main" id="{CB2CE5BE-0468-4A90-8D13-39BC875281F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350EC1CF-1C2B-48CC-B043-80CA8D18BB49}"/>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21FFB1B5-5CF0-48A1-B93D-0845AD7CD3EA}"/>
              </a:ext>
            </a:extLst>
          </p:cNvPr>
          <p:cNvSpPr>
            <a:spLocks noGrp="1" noChangeArrowheads="1"/>
          </p:cNvSpPr>
          <p:nvPr>
            <p:ph type="sldNum"/>
          </p:nvPr>
        </p:nvSpPr>
        <p:spPr>
          <a:ln/>
        </p:spPr>
        <p:txBody>
          <a:bodyPr/>
          <a:lstStyle/>
          <a:p>
            <a:fld id="{BD2C28E6-9D8E-486A-A6A7-350747DCADA2}" type="slidenum">
              <a:rPr lang="nl-NL" altLang="en-US"/>
              <a:pPr/>
              <a:t>51</a:t>
            </a:fld>
            <a:endParaRPr lang="nl-NL" altLang="en-US"/>
          </a:p>
        </p:txBody>
      </p:sp>
      <p:sp>
        <p:nvSpPr>
          <p:cNvPr id="62465" name="Rectangle 1">
            <a:extLst>
              <a:ext uri="{FF2B5EF4-FFF2-40B4-BE49-F238E27FC236}">
                <a16:creationId xmlns:a16="http://schemas.microsoft.com/office/drawing/2014/main" id="{2319BC4C-8210-4990-B9D5-76C3FA89D599}"/>
              </a:ext>
            </a:extLst>
          </p:cNvPr>
          <p:cNvSpPr txBox="1">
            <a:spLocks noGrp="1" noRot="1" noChangeAspect="1" noChangeArrowheads="1"/>
          </p:cNvSpPr>
          <p:nvPr>
            <p:ph type="sldImg"/>
          </p:nvPr>
        </p:nvSpPr>
        <p:spPr bwMode="auto">
          <a:xfrm>
            <a:off x="139700" y="768350"/>
            <a:ext cx="6818313" cy="38354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6" name="Rectangle 2">
            <a:extLst>
              <a:ext uri="{FF2B5EF4-FFF2-40B4-BE49-F238E27FC236}">
                <a16:creationId xmlns:a16="http://schemas.microsoft.com/office/drawing/2014/main" id="{5762CB06-52A5-44ED-BC55-A5A079C3AB9B}"/>
              </a:ext>
            </a:extLst>
          </p:cNvPr>
          <p:cNvSpPr txBox="1">
            <a:spLocks noGrp="1" noChangeArrowheads="1"/>
          </p:cNvSpPr>
          <p:nvPr>
            <p:ph type="body" idx="1"/>
          </p:nvPr>
        </p:nvSpPr>
        <p:spPr bwMode="auto">
          <a:xfrm>
            <a:off x="709613" y="4860925"/>
            <a:ext cx="5678487" cy="46037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BD1C516-F64E-4C06-B76C-3A1F57ED0B49}"/>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45F76AF-FE21-4DC0-8336-B31214B72733}"/>
              </a:ext>
            </a:extLst>
          </p:cNvPr>
          <p:cNvSpPr>
            <a:spLocks noGrp="1" noChangeArrowheads="1"/>
          </p:cNvSpPr>
          <p:nvPr>
            <p:ph type="sldNum"/>
          </p:nvPr>
        </p:nvSpPr>
        <p:spPr>
          <a:ln/>
        </p:spPr>
        <p:txBody>
          <a:bodyPr/>
          <a:lstStyle/>
          <a:p>
            <a:fld id="{EE2903F9-E3AD-4FAA-AA90-8F1C5D9729FA}" type="slidenum">
              <a:rPr lang="nl-NL" altLang="en-US"/>
              <a:pPr/>
              <a:t>52</a:t>
            </a:fld>
            <a:endParaRPr lang="nl-NL" altLang="en-US"/>
          </a:p>
        </p:txBody>
      </p:sp>
      <p:sp>
        <p:nvSpPr>
          <p:cNvPr id="60417" name="Rectangle 1">
            <a:extLst>
              <a:ext uri="{FF2B5EF4-FFF2-40B4-BE49-F238E27FC236}">
                <a16:creationId xmlns:a16="http://schemas.microsoft.com/office/drawing/2014/main" id="{CDCA7CB4-3D2A-4A92-9FC6-DB05B93FF332}"/>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a:extLst>
              <a:ext uri="{FF2B5EF4-FFF2-40B4-BE49-F238E27FC236}">
                <a16:creationId xmlns:a16="http://schemas.microsoft.com/office/drawing/2014/main" id="{CB2CE5BE-0468-4A90-8D13-39BC875281F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1409562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BD1C516-F64E-4C06-B76C-3A1F57ED0B49}"/>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45F76AF-FE21-4DC0-8336-B31214B72733}"/>
              </a:ext>
            </a:extLst>
          </p:cNvPr>
          <p:cNvSpPr>
            <a:spLocks noGrp="1" noChangeArrowheads="1"/>
          </p:cNvSpPr>
          <p:nvPr>
            <p:ph type="sldNum"/>
          </p:nvPr>
        </p:nvSpPr>
        <p:spPr>
          <a:ln/>
        </p:spPr>
        <p:txBody>
          <a:bodyPr/>
          <a:lstStyle/>
          <a:p>
            <a:fld id="{EE2903F9-E3AD-4FAA-AA90-8F1C5D9729FA}" type="slidenum">
              <a:rPr lang="nl-NL" altLang="en-US"/>
              <a:pPr/>
              <a:t>56</a:t>
            </a:fld>
            <a:endParaRPr lang="nl-NL" altLang="en-US"/>
          </a:p>
        </p:txBody>
      </p:sp>
      <p:sp>
        <p:nvSpPr>
          <p:cNvPr id="60417" name="Rectangle 1">
            <a:extLst>
              <a:ext uri="{FF2B5EF4-FFF2-40B4-BE49-F238E27FC236}">
                <a16:creationId xmlns:a16="http://schemas.microsoft.com/office/drawing/2014/main" id="{CDCA7CB4-3D2A-4A92-9FC6-DB05B93FF332}"/>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a:extLst>
              <a:ext uri="{FF2B5EF4-FFF2-40B4-BE49-F238E27FC236}">
                <a16:creationId xmlns:a16="http://schemas.microsoft.com/office/drawing/2014/main" id="{CB2CE5BE-0468-4A90-8D13-39BC875281F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1751624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BD1C516-F64E-4C06-B76C-3A1F57ED0B49}"/>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45F76AF-FE21-4DC0-8336-B31214B72733}"/>
              </a:ext>
            </a:extLst>
          </p:cNvPr>
          <p:cNvSpPr>
            <a:spLocks noGrp="1" noChangeArrowheads="1"/>
          </p:cNvSpPr>
          <p:nvPr>
            <p:ph type="sldNum"/>
          </p:nvPr>
        </p:nvSpPr>
        <p:spPr>
          <a:ln/>
        </p:spPr>
        <p:txBody>
          <a:bodyPr/>
          <a:lstStyle/>
          <a:p>
            <a:fld id="{EE2903F9-E3AD-4FAA-AA90-8F1C5D9729FA}" type="slidenum">
              <a:rPr lang="nl-NL" altLang="en-US"/>
              <a:pPr/>
              <a:t>58</a:t>
            </a:fld>
            <a:endParaRPr lang="nl-NL" altLang="en-US"/>
          </a:p>
        </p:txBody>
      </p:sp>
      <p:sp>
        <p:nvSpPr>
          <p:cNvPr id="60417" name="Rectangle 1">
            <a:extLst>
              <a:ext uri="{FF2B5EF4-FFF2-40B4-BE49-F238E27FC236}">
                <a16:creationId xmlns:a16="http://schemas.microsoft.com/office/drawing/2014/main" id="{CDCA7CB4-3D2A-4A92-9FC6-DB05B93FF332}"/>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a:extLst>
              <a:ext uri="{FF2B5EF4-FFF2-40B4-BE49-F238E27FC236}">
                <a16:creationId xmlns:a16="http://schemas.microsoft.com/office/drawing/2014/main" id="{CB2CE5BE-0468-4A90-8D13-39BC875281F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2832963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BD1C516-F64E-4C06-B76C-3A1F57ED0B49}"/>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45F76AF-FE21-4DC0-8336-B31214B72733}"/>
              </a:ext>
            </a:extLst>
          </p:cNvPr>
          <p:cNvSpPr>
            <a:spLocks noGrp="1" noChangeArrowheads="1"/>
          </p:cNvSpPr>
          <p:nvPr>
            <p:ph type="sldNum"/>
          </p:nvPr>
        </p:nvSpPr>
        <p:spPr>
          <a:ln/>
        </p:spPr>
        <p:txBody>
          <a:bodyPr/>
          <a:lstStyle/>
          <a:p>
            <a:fld id="{EE2903F9-E3AD-4FAA-AA90-8F1C5D9729FA}" type="slidenum">
              <a:rPr lang="nl-NL" altLang="en-US"/>
              <a:pPr/>
              <a:t>60</a:t>
            </a:fld>
            <a:endParaRPr lang="nl-NL" altLang="en-US"/>
          </a:p>
        </p:txBody>
      </p:sp>
      <p:sp>
        <p:nvSpPr>
          <p:cNvPr id="60417" name="Rectangle 1">
            <a:extLst>
              <a:ext uri="{FF2B5EF4-FFF2-40B4-BE49-F238E27FC236}">
                <a16:creationId xmlns:a16="http://schemas.microsoft.com/office/drawing/2014/main" id="{CDCA7CB4-3D2A-4A92-9FC6-DB05B93FF332}"/>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a:extLst>
              <a:ext uri="{FF2B5EF4-FFF2-40B4-BE49-F238E27FC236}">
                <a16:creationId xmlns:a16="http://schemas.microsoft.com/office/drawing/2014/main" id="{CB2CE5BE-0468-4A90-8D13-39BC875281F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1444533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BD1C516-F64E-4C06-B76C-3A1F57ED0B49}"/>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45F76AF-FE21-4DC0-8336-B31214B72733}"/>
              </a:ext>
            </a:extLst>
          </p:cNvPr>
          <p:cNvSpPr>
            <a:spLocks noGrp="1" noChangeArrowheads="1"/>
          </p:cNvSpPr>
          <p:nvPr>
            <p:ph type="sldNum"/>
          </p:nvPr>
        </p:nvSpPr>
        <p:spPr>
          <a:ln/>
        </p:spPr>
        <p:txBody>
          <a:bodyPr/>
          <a:lstStyle/>
          <a:p>
            <a:fld id="{EE2903F9-E3AD-4FAA-AA90-8F1C5D9729FA}" type="slidenum">
              <a:rPr lang="nl-NL" altLang="en-US"/>
              <a:pPr/>
              <a:t>61</a:t>
            </a:fld>
            <a:endParaRPr lang="nl-NL" altLang="en-US"/>
          </a:p>
        </p:txBody>
      </p:sp>
      <p:sp>
        <p:nvSpPr>
          <p:cNvPr id="60417" name="Rectangle 1">
            <a:extLst>
              <a:ext uri="{FF2B5EF4-FFF2-40B4-BE49-F238E27FC236}">
                <a16:creationId xmlns:a16="http://schemas.microsoft.com/office/drawing/2014/main" id="{CDCA7CB4-3D2A-4A92-9FC6-DB05B93FF332}"/>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a:extLst>
              <a:ext uri="{FF2B5EF4-FFF2-40B4-BE49-F238E27FC236}">
                <a16:creationId xmlns:a16="http://schemas.microsoft.com/office/drawing/2014/main" id="{CB2CE5BE-0468-4A90-8D13-39BC875281F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1444132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10A5BF5B-87ED-4074-A044-DDA4D769EFA4}"/>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0AB4D165-4D6B-4667-B4BF-81A5E89101BC}"/>
              </a:ext>
            </a:extLst>
          </p:cNvPr>
          <p:cNvSpPr>
            <a:spLocks noGrp="1" noChangeArrowheads="1"/>
          </p:cNvSpPr>
          <p:nvPr>
            <p:ph type="body" idx="1"/>
          </p:nvPr>
        </p:nvSpPr>
        <p:spPr>
          <a:noFill/>
        </p:spPr>
        <p:txBody>
          <a:bodyPr/>
          <a:lstStyle/>
          <a:p>
            <a:r>
              <a:rPr lang="en-US" altLang="en-US"/>
              <a:t>Released at SIGIR 2006</a:t>
            </a:r>
          </a:p>
          <a:p>
            <a:r>
              <a:rPr lang="en-US" altLang="en-US"/>
              <a:t>Thelma Arnold, a 62 year old woman from Lilburn, GA</a:t>
            </a:r>
          </a:p>
          <a:p>
            <a:r>
              <a:rPr lang="en-US" altLang="en-US"/>
              <a:t>Lawsuit asking for $5000/user</a:t>
            </a:r>
          </a:p>
          <a:p>
            <a:endParaRPr lang="en-US" altLang="en-US"/>
          </a:p>
          <a:p>
            <a:pPr>
              <a:spcBef>
                <a:spcPct val="0"/>
              </a:spcBef>
            </a:pPr>
            <a:r>
              <a:rPr lang="en-US" altLang="en-US"/>
              <a:t>http://en.wikipedia.org/wiki/AOL_search_data_scandal</a:t>
            </a:r>
          </a:p>
          <a:p>
            <a:pPr>
              <a:spcBef>
                <a:spcPct val="0"/>
              </a:spcBef>
            </a:pPr>
            <a:r>
              <a:rPr lang="en-US" altLang="en-US"/>
              <a:t>http://www.nytimes.com/2006/08/09/technology/09aol.html?_r=1</a:t>
            </a:r>
          </a:p>
          <a:p>
            <a:endParaRPr lang="en-US" altLang="en-US"/>
          </a:p>
          <a:p>
            <a:pPr>
              <a:spcBef>
                <a:spcPct val="0"/>
              </a:spcBef>
            </a:pPr>
            <a:r>
              <a:rPr lang="en-US" altLang="en-US"/>
              <a:t>Basic Collection Statistics</a:t>
            </a:r>
          </a:p>
          <a:p>
            <a:pPr>
              <a:spcBef>
                <a:spcPct val="0"/>
              </a:spcBef>
            </a:pPr>
            <a:r>
              <a:rPr lang="en-US" altLang="en-US"/>
              <a:t>Dates: 01 March, 2006 - 31 May, 2006</a:t>
            </a:r>
          </a:p>
          <a:p>
            <a:pPr>
              <a:spcBef>
                <a:spcPct val="0"/>
              </a:spcBef>
            </a:pPr>
            <a:r>
              <a:rPr lang="en-US" altLang="en-US"/>
              <a:t>Normalized queries:</a:t>
            </a:r>
          </a:p>
          <a:p>
            <a:pPr>
              <a:spcBef>
                <a:spcPct val="0"/>
              </a:spcBef>
            </a:pPr>
            <a:r>
              <a:rPr lang="en-US" altLang="en-US"/>
              <a:t>36,389,567 lines of data</a:t>
            </a:r>
          </a:p>
          <a:p>
            <a:pPr>
              <a:spcBef>
                <a:spcPct val="0"/>
              </a:spcBef>
            </a:pPr>
            <a:r>
              <a:rPr lang="en-US" altLang="en-US"/>
              <a:t>21,011,340 instances of new queries (w/ or w/o click-through)</a:t>
            </a:r>
          </a:p>
          <a:p>
            <a:pPr>
              <a:spcBef>
                <a:spcPct val="0"/>
              </a:spcBef>
            </a:pPr>
            <a:r>
              <a:rPr lang="en-US" altLang="en-US"/>
              <a:t>7,887,022 requests for "next page" of results</a:t>
            </a:r>
          </a:p>
          <a:p>
            <a:pPr>
              <a:spcBef>
                <a:spcPct val="0"/>
              </a:spcBef>
            </a:pPr>
            <a:r>
              <a:rPr lang="en-US" altLang="en-US"/>
              <a:t>19,442,629 user click-through events</a:t>
            </a:r>
          </a:p>
          <a:p>
            <a:pPr>
              <a:spcBef>
                <a:spcPct val="0"/>
              </a:spcBef>
            </a:pPr>
            <a:r>
              <a:rPr lang="en-US" altLang="en-US"/>
              <a:t>16,946,938 queries w/o user click-through</a:t>
            </a:r>
          </a:p>
          <a:p>
            <a:pPr>
              <a:spcBef>
                <a:spcPct val="0"/>
              </a:spcBef>
            </a:pPr>
            <a:r>
              <a:rPr lang="en-US" altLang="en-US"/>
              <a:t>10,154,742 unique (normalized) queries</a:t>
            </a:r>
          </a:p>
          <a:p>
            <a:pPr>
              <a:spcBef>
                <a:spcPct val="0"/>
              </a:spcBef>
            </a:pPr>
            <a:r>
              <a:rPr lang="en-US" altLang="en-US"/>
              <a:t>657,426 unique user ID's</a:t>
            </a:r>
          </a:p>
          <a:p>
            <a:pPr>
              <a:spcBef>
                <a:spcPct val="0"/>
              </a:spcBef>
            </a:pPr>
            <a:endParaRPr lang="en-US" altLang="en-US"/>
          </a:p>
          <a:p>
            <a:pPr>
              <a:spcBef>
                <a:spcPct val="0"/>
              </a:spcBef>
            </a:pPr>
            <a:r>
              <a:rPr lang="en-US" altLang="en-US"/>
              <a:t>Please reference the following publication when using this collection:</a:t>
            </a:r>
          </a:p>
          <a:p>
            <a:pPr>
              <a:spcBef>
                <a:spcPct val="0"/>
              </a:spcBef>
            </a:pPr>
            <a:r>
              <a:rPr lang="en-US" altLang="en-US"/>
              <a:t>G. Pass, A. Chowdhury, C. Torgeson. A Picture of Search. The First International Conference on Scalable Information Systems, Hong Kong, June 2006.</a:t>
            </a:r>
          </a:p>
        </p:txBody>
      </p:sp>
      <p:sp>
        <p:nvSpPr>
          <p:cNvPr id="4" name="Slide Number Placeholder 3">
            <a:extLst>
              <a:ext uri="{FF2B5EF4-FFF2-40B4-BE49-F238E27FC236}">
                <a16:creationId xmlns:a16="http://schemas.microsoft.com/office/drawing/2014/main" id="{C401AAA4-24B3-4C8B-8624-4394612638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684A35-1C6B-4CFE-974E-40ECBC8BFAB9}" type="slidenum">
              <a:rPr kumimoji="0" lang="en-US" sz="1200" b="0" i="0" u="none" strike="noStrike" kern="1200" cap="none" spc="0" normalizeH="0" baseline="0" noProof="0" smtClean="0">
                <a:ln>
                  <a:noFill/>
                </a:ln>
                <a:solidFill>
                  <a:prstClr val="black"/>
                </a:solidFill>
                <a:effectLst/>
                <a:uLnTx/>
                <a:uFillTx/>
                <a:latin typeface="Calibri"/>
                <a:ea typeface="ヒラギノ明朝 ProN W3" charset="-128"/>
                <a:cs typeface="+mn-cs"/>
                <a:sym typeface="American Typewriter"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ヒラギノ明朝 ProN W3" charset="-128"/>
              <a:cs typeface="+mn-cs"/>
              <a:sym typeface="American Typewriter"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BD1C516-F64E-4C06-B76C-3A1F57ED0B49}"/>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45F76AF-FE21-4DC0-8336-B31214B72733}"/>
              </a:ext>
            </a:extLst>
          </p:cNvPr>
          <p:cNvSpPr>
            <a:spLocks noGrp="1" noChangeArrowheads="1"/>
          </p:cNvSpPr>
          <p:nvPr>
            <p:ph type="sldNum"/>
          </p:nvPr>
        </p:nvSpPr>
        <p:spPr>
          <a:ln/>
        </p:spPr>
        <p:txBody>
          <a:bodyPr/>
          <a:lstStyle/>
          <a:p>
            <a:fld id="{EE2903F9-E3AD-4FAA-AA90-8F1C5D9729FA}" type="slidenum">
              <a:rPr lang="nl-NL" altLang="en-US"/>
              <a:pPr/>
              <a:t>62</a:t>
            </a:fld>
            <a:endParaRPr lang="nl-NL" altLang="en-US"/>
          </a:p>
        </p:txBody>
      </p:sp>
      <p:sp>
        <p:nvSpPr>
          <p:cNvPr id="60417" name="Rectangle 1">
            <a:extLst>
              <a:ext uri="{FF2B5EF4-FFF2-40B4-BE49-F238E27FC236}">
                <a16:creationId xmlns:a16="http://schemas.microsoft.com/office/drawing/2014/main" id="{CDCA7CB4-3D2A-4A92-9FC6-DB05B93FF332}"/>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a:extLst>
              <a:ext uri="{FF2B5EF4-FFF2-40B4-BE49-F238E27FC236}">
                <a16:creationId xmlns:a16="http://schemas.microsoft.com/office/drawing/2014/main" id="{CB2CE5BE-0468-4A90-8D13-39BC875281F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1828955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BD1C516-F64E-4C06-B76C-3A1F57ED0B49}"/>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45F76AF-FE21-4DC0-8336-B31214B72733}"/>
              </a:ext>
            </a:extLst>
          </p:cNvPr>
          <p:cNvSpPr>
            <a:spLocks noGrp="1" noChangeArrowheads="1"/>
          </p:cNvSpPr>
          <p:nvPr>
            <p:ph type="sldNum"/>
          </p:nvPr>
        </p:nvSpPr>
        <p:spPr>
          <a:ln/>
        </p:spPr>
        <p:txBody>
          <a:bodyPr/>
          <a:lstStyle/>
          <a:p>
            <a:fld id="{EE2903F9-E3AD-4FAA-AA90-8F1C5D9729FA}" type="slidenum">
              <a:rPr lang="nl-NL" altLang="en-US"/>
              <a:pPr/>
              <a:t>63</a:t>
            </a:fld>
            <a:endParaRPr lang="nl-NL" altLang="en-US"/>
          </a:p>
        </p:txBody>
      </p:sp>
      <p:sp>
        <p:nvSpPr>
          <p:cNvPr id="60417" name="Rectangle 1">
            <a:extLst>
              <a:ext uri="{FF2B5EF4-FFF2-40B4-BE49-F238E27FC236}">
                <a16:creationId xmlns:a16="http://schemas.microsoft.com/office/drawing/2014/main" id="{CDCA7CB4-3D2A-4A92-9FC6-DB05B93FF332}"/>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a:extLst>
              <a:ext uri="{FF2B5EF4-FFF2-40B4-BE49-F238E27FC236}">
                <a16:creationId xmlns:a16="http://schemas.microsoft.com/office/drawing/2014/main" id="{CB2CE5BE-0468-4A90-8D13-39BC875281F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3887566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BD1C516-F64E-4C06-B76C-3A1F57ED0B49}"/>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45F76AF-FE21-4DC0-8336-B31214B72733}"/>
              </a:ext>
            </a:extLst>
          </p:cNvPr>
          <p:cNvSpPr>
            <a:spLocks noGrp="1" noChangeArrowheads="1"/>
          </p:cNvSpPr>
          <p:nvPr>
            <p:ph type="sldNum"/>
          </p:nvPr>
        </p:nvSpPr>
        <p:spPr>
          <a:ln/>
        </p:spPr>
        <p:txBody>
          <a:bodyPr/>
          <a:lstStyle/>
          <a:p>
            <a:fld id="{EE2903F9-E3AD-4FAA-AA90-8F1C5D9729FA}" type="slidenum">
              <a:rPr lang="nl-NL" altLang="en-US"/>
              <a:pPr/>
              <a:t>64</a:t>
            </a:fld>
            <a:endParaRPr lang="nl-NL" altLang="en-US"/>
          </a:p>
        </p:txBody>
      </p:sp>
      <p:sp>
        <p:nvSpPr>
          <p:cNvPr id="60417" name="Rectangle 1">
            <a:extLst>
              <a:ext uri="{FF2B5EF4-FFF2-40B4-BE49-F238E27FC236}">
                <a16:creationId xmlns:a16="http://schemas.microsoft.com/office/drawing/2014/main" id="{CDCA7CB4-3D2A-4A92-9FC6-DB05B93FF332}"/>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a:extLst>
              <a:ext uri="{FF2B5EF4-FFF2-40B4-BE49-F238E27FC236}">
                <a16:creationId xmlns:a16="http://schemas.microsoft.com/office/drawing/2014/main" id="{CB2CE5BE-0468-4A90-8D13-39BC875281F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632489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72D54EF0-F102-40C0-9DEB-42D5992620A7}"/>
              </a:ext>
            </a:extLst>
          </p:cNvPr>
          <p:cNvSpPr>
            <a:spLocks noGrp="1" noRot="1" noChangeAspect="1" noTextEdit="1"/>
          </p:cNvSpPr>
          <p:nvPr>
            <p:ph type="sldImg"/>
          </p:nvPr>
        </p:nvSpPr>
        <p:spPr bwMode="auto">
          <a:xfrm>
            <a:off x="139700" y="768350"/>
            <a:ext cx="6819900"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304CCE44-AA65-407D-86DD-2C0C5605BDFD}"/>
              </a:ext>
            </a:extLst>
          </p:cNvPr>
          <p:cNvSpPr>
            <a:spLocks noGrp="1" noChangeArrowheads="1"/>
          </p:cNvSpPr>
          <p:nvPr>
            <p:ph type="body" idx="1"/>
          </p:nvPr>
        </p:nvSpPr>
        <p:spPr>
          <a:noFill/>
        </p:spPr>
        <p:txBody>
          <a:bodyPr/>
          <a:lstStyle/>
          <a:p>
            <a:r>
              <a:rPr lang="en-US" altLang="en-US"/>
              <a:t>User 927: </a:t>
            </a:r>
          </a:p>
          <a:p>
            <a:r>
              <a:rPr lang="en-US" altLang="en-US"/>
              <a:t>Inspired theatrical production by Katharine Clark Gray</a:t>
            </a:r>
          </a:p>
          <a:p>
            <a:endParaRPr lang="en-US" altLang="en-US"/>
          </a:p>
          <a:p>
            <a:r>
              <a:rPr lang="en-US" altLang="en-US"/>
              <a:t>User 711391:</a:t>
            </a:r>
          </a:p>
          <a:p>
            <a:r>
              <a:rPr lang="en-US" altLang="en-US"/>
              <a:t>Middle-aged woman, has an affair, ends it, tries to save her marriage.</a:t>
            </a:r>
          </a:p>
        </p:txBody>
      </p:sp>
      <p:sp>
        <p:nvSpPr>
          <p:cNvPr id="4" name="Slide Number Placeholder 3">
            <a:extLst>
              <a:ext uri="{FF2B5EF4-FFF2-40B4-BE49-F238E27FC236}">
                <a16:creationId xmlns:a16="http://schemas.microsoft.com/office/drawing/2014/main" id="{B1378067-AC1C-498B-A0A6-479A50BF10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8A9A2E-2D9D-424A-B1D0-D6EAACC0E6EF}" type="slidenum">
              <a:rPr kumimoji="0" lang="en-US" sz="1200" b="0" i="0" u="none" strike="noStrike" kern="1200" cap="none" spc="0" normalizeH="0" baseline="0" noProof="0" smtClean="0">
                <a:ln>
                  <a:noFill/>
                </a:ln>
                <a:solidFill>
                  <a:prstClr val="black"/>
                </a:solidFill>
                <a:effectLst/>
                <a:uLnTx/>
                <a:uFillTx/>
                <a:latin typeface="Calibri"/>
                <a:ea typeface="ヒラギノ明朝 ProN W3" charset="-128"/>
                <a:cs typeface="+mn-cs"/>
                <a:sym typeface="American Typewriter"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ヒラギノ明朝 ProN W3" charset="-128"/>
              <a:cs typeface="+mn-cs"/>
              <a:sym typeface="American Typewriter"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AF5D2542-22CB-4C2A-BC0D-4900B27D76E6}"/>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66FE2FD6-6AE3-4A64-AF96-D4955CEECEC8}"/>
              </a:ext>
            </a:extLst>
          </p:cNvPr>
          <p:cNvSpPr>
            <a:spLocks noGrp="1" noChangeArrowheads="1"/>
          </p:cNvSpPr>
          <p:nvPr>
            <p:ph type="sldNum"/>
          </p:nvPr>
        </p:nvSpPr>
        <p:spPr>
          <a:ln/>
        </p:spPr>
        <p:txBody>
          <a:bodyPr/>
          <a:lstStyle/>
          <a:p>
            <a:fld id="{DD23D400-73A8-42F4-9F8D-5B8A61189D4A}" type="slidenum">
              <a:rPr lang="nl-NL" altLang="en-US"/>
              <a:pPr/>
              <a:t>32</a:t>
            </a:fld>
            <a:endParaRPr lang="nl-NL" altLang="en-US"/>
          </a:p>
        </p:txBody>
      </p:sp>
      <p:sp>
        <p:nvSpPr>
          <p:cNvPr id="35841" name="Rectangle 1">
            <a:extLst>
              <a:ext uri="{FF2B5EF4-FFF2-40B4-BE49-F238E27FC236}">
                <a16:creationId xmlns:a16="http://schemas.microsoft.com/office/drawing/2014/main" id="{EA28964E-9AD2-45A4-811D-068C98683716}"/>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2" name="Text Box 2">
            <a:extLst>
              <a:ext uri="{FF2B5EF4-FFF2-40B4-BE49-F238E27FC236}">
                <a16:creationId xmlns:a16="http://schemas.microsoft.com/office/drawing/2014/main" id="{FAE250E0-4ECB-4AA5-8801-705BDB4876A3}"/>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225646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AF5D2542-22CB-4C2A-BC0D-4900B27D76E6}"/>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66FE2FD6-6AE3-4A64-AF96-D4955CEECEC8}"/>
              </a:ext>
            </a:extLst>
          </p:cNvPr>
          <p:cNvSpPr>
            <a:spLocks noGrp="1" noChangeArrowheads="1"/>
          </p:cNvSpPr>
          <p:nvPr>
            <p:ph type="sldNum"/>
          </p:nvPr>
        </p:nvSpPr>
        <p:spPr>
          <a:ln/>
        </p:spPr>
        <p:txBody>
          <a:bodyPr/>
          <a:lstStyle/>
          <a:p>
            <a:fld id="{DD23D400-73A8-42F4-9F8D-5B8A61189D4A}" type="slidenum">
              <a:rPr lang="nl-NL" altLang="en-US"/>
              <a:pPr/>
              <a:t>33</a:t>
            </a:fld>
            <a:endParaRPr lang="nl-NL" altLang="en-US"/>
          </a:p>
        </p:txBody>
      </p:sp>
      <p:sp>
        <p:nvSpPr>
          <p:cNvPr id="35841" name="Rectangle 1">
            <a:extLst>
              <a:ext uri="{FF2B5EF4-FFF2-40B4-BE49-F238E27FC236}">
                <a16:creationId xmlns:a16="http://schemas.microsoft.com/office/drawing/2014/main" id="{EA28964E-9AD2-45A4-811D-068C98683716}"/>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2" name="Text Box 2">
            <a:extLst>
              <a:ext uri="{FF2B5EF4-FFF2-40B4-BE49-F238E27FC236}">
                <a16:creationId xmlns:a16="http://schemas.microsoft.com/office/drawing/2014/main" id="{FAE250E0-4ECB-4AA5-8801-705BDB4876A3}"/>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3208648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AF5D2542-22CB-4C2A-BC0D-4900B27D76E6}"/>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66FE2FD6-6AE3-4A64-AF96-D4955CEECEC8}"/>
              </a:ext>
            </a:extLst>
          </p:cNvPr>
          <p:cNvSpPr>
            <a:spLocks noGrp="1" noChangeArrowheads="1"/>
          </p:cNvSpPr>
          <p:nvPr>
            <p:ph type="sldNum"/>
          </p:nvPr>
        </p:nvSpPr>
        <p:spPr>
          <a:ln/>
        </p:spPr>
        <p:txBody>
          <a:bodyPr/>
          <a:lstStyle/>
          <a:p>
            <a:fld id="{DD23D400-73A8-42F4-9F8D-5B8A61189D4A}" type="slidenum">
              <a:rPr lang="nl-NL" altLang="en-US"/>
              <a:pPr/>
              <a:t>34</a:t>
            </a:fld>
            <a:endParaRPr lang="nl-NL" altLang="en-US"/>
          </a:p>
        </p:txBody>
      </p:sp>
      <p:sp>
        <p:nvSpPr>
          <p:cNvPr id="35841" name="Rectangle 1">
            <a:extLst>
              <a:ext uri="{FF2B5EF4-FFF2-40B4-BE49-F238E27FC236}">
                <a16:creationId xmlns:a16="http://schemas.microsoft.com/office/drawing/2014/main" id="{EA28964E-9AD2-45A4-811D-068C98683716}"/>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2" name="Text Box 2">
            <a:extLst>
              <a:ext uri="{FF2B5EF4-FFF2-40B4-BE49-F238E27FC236}">
                <a16:creationId xmlns:a16="http://schemas.microsoft.com/office/drawing/2014/main" id="{FAE250E0-4ECB-4AA5-8801-705BDB4876A3}"/>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99585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BD1C516-F64E-4C06-B76C-3A1F57ED0B49}"/>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145F76AF-FE21-4DC0-8336-B31214B72733}"/>
              </a:ext>
            </a:extLst>
          </p:cNvPr>
          <p:cNvSpPr>
            <a:spLocks noGrp="1" noChangeArrowheads="1"/>
          </p:cNvSpPr>
          <p:nvPr>
            <p:ph type="sldNum"/>
          </p:nvPr>
        </p:nvSpPr>
        <p:spPr>
          <a:ln/>
        </p:spPr>
        <p:txBody>
          <a:bodyPr/>
          <a:lstStyle/>
          <a:p>
            <a:fld id="{EE2903F9-E3AD-4FAA-AA90-8F1C5D9729FA}" type="slidenum">
              <a:rPr lang="nl-NL" altLang="en-US"/>
              <a:pPr/>
              <a:t>35</a:t>
            </a:fld>
            <a:endParaRPr lang="nl-NL" altLang="en-US"/>
          </a:p>
        </p:txBody>
      </p:sp>
      <p:sp>
        <p:nvSpPr>
          <p:cNvPr id="60417" name="Rectangle 1">
            <a:extLst>
              <a:ext uri="{FF2B5EF4-FFF2-40B4-BE49-F238E27FC236}">
                <a16:creationId xmlns:a16="http://schemas.microsoft.com/office/drawing/2014/main" id="{CDCA7CB4-3D2A-4A92-9FC6-DB05B93FF332}"/>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a:extLst>
              <a:ext uri="{FF2B5EF4-FFF2-40B4-BE49-F238E27FC236}">
                <a16:creationId xmlns:a16="http://schemas.microsoft.com/office/drawing/2014/main" id="{CB2CE5BE-0468-4A90-8D13-39BC875281FE}"/>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extLst>
      <p:ext uri="{BB962C8B-B14F-4D97-AF65-F5344CB8AC3E}">
        <p14:creationId xmlns:p14="http://schemas.microsoft.com/office/powerpoint/2010/main" val="1992574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CABE6D4F-458B-4236-A02E-D553750F5687}"/>
              </a:ext>
            </a:extLst>
          </p:cNvPr>
          <p:cNvSpPr>
            <a:spLocks noGrp="1" noChangeArrowheads="1"/>
          </p:cNvSpPr>
          <p:nvPr>
            <p:ph type="dt"/>
          </p:nvPr>
        </p:nvSpPr>
        <p:spPr>
          <a:ln/>
        </p:spPr>
        <p:txBody>
          <a:bodyPr/>
          <a:lstStyle/>
          <a:p>
            <a:r>
              <a:rPr lang="nl-NL" altLang="en-US"/>
              <a:t>29-05-17</a:t>
            </a:r>
          </a:p>
        </p:txBody>
      </p:sp>
      <p:sp>
        <p:nvSpPr>
          <p:cNvPr id="5" name="Rectangle 8">
            <a:extLst>
              <a:ext uri="{FF2B5EF4-FFF2-40B4-BE49-F238E27FC236}">
                <a16:creationId xmlns:a16="http://schemas.microsoft.com/office/drawing/2014/main" id="{E5853448-ACC0-4224-B996-E34B271B88DF}"/>
              </a:ext>
            </a:extLst>
          </p:cNvPr>
          <p:cNvSpPr>
            <a:spLocks noGrp="1" noChangeArrowheads="1"/>
          </p:cNvSpPr>
          <p:nvPr>
            <p:ph type="sldNum"/>
          </p:nvPr>
        </p:nvSpPr>
        <p:spPr>
          <a:ln/>
        </p:spPr>
        <p:txBody>
          <a:bodyPr/>
          <a:lstStyle/>
          <a:p>
            <a:fld id="{9E8B0CBB-78DC-454A-9E47-CD26A1A00F1D}" type="slidenum">
              <a:rPr lang="nl-NL" altLang="en-US"/>
              <a:pPr/>
              <a:t>36</a:t>
            </a:fld>
            <a:endParaRPr lang="nl-NL" altLang="en-US"/>
          </a:p>
        </p:txBody>
      </p:sp>
      <p:sp>
        <p:nvSpPr>
          <p:cNvPr id="38913" name="Rectangle 1">
            <a:extLst>
              <a:ext uri="{FF2B5EF4-FFF2-40B4-BE49-F238E27FC236}">
                <a16:creationId xmlns:a16="http://schemas.microsoft.com/office/drawing/2014/main" id="{9C7C88F3-48C8-47FB-8773-2D5141E670DB}"/>
              </a:ext>
            </a:extLst>
          </p:cNvPr>
          <p:cNvSpPr txBox="1">
            <a:spLocks noGrp="1" noRot="1" noChangeAspect="1" noChangeArrowheads="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4" name="Text Box 2">
            <a:extLst>
              <a:ext uri="{FF2B5EF4-FFF2-40B4-BE49-F238E27FC236}">
                <a16:creationId xmlns:a16="http://schemas.microsoft.com/office/drawing/2014/main" id="{E0965F8D-EC4F-49E0-84CD-8B11BDECB908}"/>
              </a:ext>
            </a:extLst>
          </p:cNvPr>
          <p:cNvSpPr txBox="1">
            <a:spLocks noChangeArrowheads="1"/>
          </p:cNvSpPr>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14" name="Rectangle 5">
            <a:extLst>
              <a:ext uri="{FF2B5EF4-FFF2-40B4-BE49-F238E27FC236}">
                <a16:creationId xmlns:a16="http://schemas.microsoft.com/office/drawing/2014/main" id="{DFD8EDD7-483A-4426-9448-7A71173C0236}"/>
              </a:ext>
            </a:extLst>
          </p:cNvPr>
          <p:cNvSpPr>
            <a:spLocks noSelect="1" noChangeArrowheads="1"/>
          </p:cNvSpPr>
          <p:nvPr userDrawn="1"/>
        </p:nvSpPr>
        <p:spPr bwMode="auto">
          <a:xfrm>
            <a:off x="0" y="0"/>
            <a:ext cx="12192000" cy="5558400"/>
          </a:xfrm>
          <a:prstGeom prst="rect">
            <a:avLst/>
          </a:prstGeom>
          <a:solidFill>
            <a:srgbClr val="0041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grpSp>
        <p:nvGrpSpPr>
          <p:cNvPr id="7" name="Groep 6"/>
          <p:cNvGrpSpPr>
            <a:grpSpLocks noSelect="1"/>
          </p:cNvGrpSpPr>
          <p:nvPr userDrawn="1"/>
        </p:nvGrpSpPr>
        <p:grpSpPr>
          <a:xfrm>
            <a:off x="4899600" y="5702400"/>
            <a:ext cx="2394000" cy="982800"/>
            <a:chOff x="4899600" y="5702400"/>
            <a:chExt cx="2394000" cy="982800"/>
          </a:xfrm>
        </p:grpSpPr>
        <p:sp>
          <p:nvSpPr>
            <p:cNvPr id="16" name="Freeform 7">
              <a:extLst>
                <a:ext uri="{FF2B5EF4-FFF2-40B4-BE49-F238E27FC236}">
                  <a16:creationId xmlns:a16="http://schemas.microsoft.com/office/drawing/2014/main" id="{C0494B2C-E152-4D9B-979D-33445D64A072}"/>
                </a:ext>
              </a:extLst>
            </p:cNvPr>
            <p:cNvSpPr>
              <a:spLocks noSelect="1" noChangeAspect="1"/>
            </p:cNvSpPr>
            <p:nvPr userDrawn="1"/>
          </p:nvSpPr>
          <p:spPr bwMode="auto">
            <a:xfrm>
              <a:off x="4899600" y="5882400"/>
              <a:ext cx="2196461" cy="802800"/>
            </a:xfrm>
            <a:custGeom>
              <a:avLst/>
              <a:gdLst>
                <a:gd name="T0" fmla="*/ 3532 w 7004"/>
                <a:gd name="T1" fmla="*/ 63 h 2534"/>
                <a:gd name="T2" fmla="*/ 2567 w 7004"/>
                <a:gd name="T3" fmla="*/ 63 h 2534"/>
                <a:gd name="T4" fmla="*/ 2567 w 7004"/>
                <a:gd name="T5" fmla="*/ 2477 h 2534"/>
                <a:gd name="T6" fmla="*/ 3121 w 7004"/>
                <a:gd name="T7" fmla="*/ 2477 h 2534"/>
                <a:gd name="T8" fmla="*/ 3121 w 7004"/>
                <a:gd name="T9" fmla="*/ 1625 h 2534"/>
                <a:gd name="T10" fmla="*/ 3532 w 7004"/>
                <a:gd name="T11" fmla="*/ 1625 h 2534"/>
                <a:gd name="T12" fmla="*/ 4313 w 7004"/>
                <a:gd name="T13" fmla="*/ 844 h 2534"/>
                <a:gd name="T14" fmla="*/ 3532 w 7004"/>
                <a:gd name="T15" fmla="*/ 63 h 2534"/>
                <a:gd name="T16" fmla="*/ 3494 w 7004"/>
                <a:gd name="T17" fmla="*/ 1116 h 2534"/>
                <a:gd name="T18" fmla="*/ 3121 w 7004"/>
                <a:gd name="T19" fmla="*/ 1116 h 2534"/>
                <a:gd name="T20" fmla="*/ 3121 w 7004"/>
                <a:gd name="T21" fmla="*/ 572 h 2534"/>
                <a:gd name="T22" fmla="*/ 3494 w 7004"/>
                <a:gd name="T23" fmla="*/ 572 h 2534"/>
                <a:gd name="T24" fmla="*/ 3765 w 7004"/>
                <a:gd name="T25" fmla="*/ 844 h 2534"/>
                <a:gd name="T26" fmla="*/ 3494 w 7004"/>
                <a:gd name="T27" fmla="*/ 1116 h 2534"/>
                <a:gd name="T28" fmla="*/ 1819 w 7004"/>
                <a:gd name="T29" fmla="*/ 1736 h 2534"/>
                <a:gd name="T30" fmla="*/ 2262 w 7004"/>
                <a:gd name="T31" fmla="*/ 2052 h 2534"/>
                <a:gd name="T32" fmla="*/ 1267 w 7004"/>
                <a:gd name="T33" fmla="*/ 2534 h 2534"/>
                <a:gd name="T34" fmla="*/ 0 w 7004"/>
                <a:gd name="T35" fmla="*/ 1267 h 2534"/>
                <a:gd name="T36" fmla="*/ 1267 w 7004"/>
                <a:gd name="T37" fmla="*/ 0 h 2534"/>
                <a:gd name="T38" fmla="*/ 2222 w 7004"/>
                <a:gd name="T39" fmla="*/ 434 h 2534"/>
                <a:gd name="T40" fmla="*/ 1782 w 7004"/>
                <a:gd name="T41" fmla="*/ 757 h 2534"/>
                <a:gd name="T42" fmla="*/ 1267 w 7004"/>
                <a:gd name="T43" fmla="*/ 542 h 2534"/>
                <a:gd name="T44" fmla="*/ 542 w 7004"/>
                <a:gd name="T45" fmla="*/ 1267 h 2534"/>
                <a:gd name="T46" fmla="*/ 1267 w 7004"/>
                <a:gd name="T47" fmla="*/ 1992 h 2534"/>
                <a:gd name="T48" fmla="*/ 1819 w 7004"/>
                <a:gd name="T49" fmla="*/ 1736 h 2534"/>
                <a:gd name="T50" fmla="*/ 5737 w 7004"/>
                <a:gd name="T51" fmla="*/ 0 h 2534"/>
                <a:gd name="T52" fmla="*/ 4470 w 7004"/>
                <a:gd name="T53" fmla="*/ 1267 h 2534"/>
                <a:gd name="T54" fmla="*/ 5737 w 7004"/>
                <a:gd name="T55" fmla="*/ 2534 h 2534"/>
                <a:gd name="T56" fmla="*/ 7004 w 7004"/>
                <a:gd name="T57" fmla="*/ 1267 h 2534"/>
                <a:gd name="T58" fmla="*/ 5737 w 7004"/>
                <a:gd name="T59" fmla="*/ 0 h 2534"/>
                <a:gd name="T60" fmla="*/ 5737 w 7004"/>
                <a:gd name="T61" fmla="*/ 1991 h 2534"/>
                <a:gd name="T62" fmla="*/ 5013 w 7004"/>
                <a:gd name="T63" fmla="*/ 1267 h 2534"/>
                <a:gd name="T64" fmla="*/ 5737 w 7004"/>
                <a:gd name="T65" fmla="*/ 543 h 2534"/>
                <a:gd name="T66" fmla="*/ 6461 w 7004"/>
                <a:gd name="T67" fmla="*/ 1267 h 2534"/>
                <a:gd name="T68" fmla="*/ 5737 w 7004"/>
                <a:gd name="T69" fmla="*/ 1991 h 2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04" h="2534">
                  <a:moveTo>
                    <a:pt x="3532" y="63"/>
                  </a:moveTo>
                  <a:cubicBezTo>
                    <a:pt x="2567" y="63"/>
                    <a:pt x="2567" y="63"/>
                    <a:pt x="2567" y="63"/>
                  </a:cubicBezTo>
                  <a:cubicBezTo>
                    <a:pt x="2567" y="2477"/>
                    <a:pt x="2567" y="2477"/>
                    <a:pt x="2567" y="2477"/>
                  </a:cubicBezTo>
                  <a:cubicBezTo>
                    <a:pt x="3121" y="2477"/>
                    <a:pt x="3121" y="2477"/>
                    <a:pt x="3121" y="2477"/>
                  </a:cubicBezTo>
                  <a:cubicBezTo>
                    <a:pt x="3121" y="1625"/>
                    <a:pt x="3121" y="1625"/>
                    <a:pt x="3121" y="1625"/>
                  </a:cubicBezTo>
                  <a:cubicBezTo>
                    <a:pt x="3532" y="1625"/>
                    <a:pt x="3532" y="1625"/>
                    <a:pt x="3532" y="1625"/>
                  </a:cubicBezTo>
                  <a:cubicBezTo>
                    <a:pt x="3963" y="1625"/>
                    <a:pt x="4313" y="1276"/>
                    <a:pt x="4313" y="844"/>
                  </a:cubicBezTo>
                  <a:cubicBezTo>
                    <a:pt x="4313" y="413"/>
                    <a:pt x="3963" y="63"/>
                    <a:pt x="3532" y="63"/>
                  </a:cubicBezTo>
                  <a:close/>
                  <a:moveTo>
                    <a:pt x="3494" y="1116"/>
                  </a:moveTo>
                  <a:cubicBezTo>
                    <a:pt x="3121" y="1116"/>
                    <a:pt x="3121" y="1116"/>
                    <a:pt x="3121" y="1116"/>
                  </a:cubicBezTo>
                  <a:cubicBezTo>
                    <a:pt x="3121" y="572"/>
                    <a:pt x="3121" y="572"/>
                    <a:pt x="3121" y="572"/>
                  </a:cubicBezTo>
                  <a:cubicBezTo>
                    <a:pt x="3494" y="572"/>
                    <a:pt x="3494" y="572"/>
                    <a:pt x="3494" y="572"/>
                  </a:cubicBezTo>
                  <a:cubicBezTo>
                    <a:pt x="3644" y="572"/>
                    <a:pt x="3765" y="694"/>
                    <a:pt x="3765" y="844"/>
                  </a:cubicBezTo>
                  <a:cubicBezTo>
                    <a:pt x="3765" y="994"/>
                    <a:pt x="3644" y="1116"/>
                    <a:pt x="3494" y="1116"/>
                  </a:cubicBezTo>
                  <a:close/>
                  <a:moveTo>
                    <a:pt x="1819" y="1736"/>
                  </a:moveTo>
                  <a:cubicBezTo>
                    <a:pt x="2262" y="2052"/>
                    <a:pt x="2262" y="2052"/>
                    <a:pt x="2262" y="2052"/>
                  </a:cubicBezTo>
                  <a:cubicBezTo>
                    <a:pt x="2030" y="2345"/>
                    <a:pt x="1670" y="2534"/>
                    <a:pt x="1267" y="2534"/>
                  </a:cubicBezTo>
                  <a:cubicBezTo>
                    <a:pt x="567" y="2534"/>
                    <a:pt x="0" y="1967"/>
                    <a:pt x="0" y="1267"/>
                  </a:cubicBezTo>
                  <a:cubicBezTo>
                    <a:pt x="0" y="567"/>
                    <a:pt x="567" y="0"/>
                    <a:pt x="1267" y="0"/>
                  </a:cubicBezTo>
                  <a:cubicBezTo>
                    <a:pt x="1648" y="0"/>
                    <a:pt x="1989" y="168"/>
                    <a:pt x="2222" y="434"/>
                  </a:cubicBezTo>
                  <a:cubicBezTo>
                    <a:pt x="1782" y="757"/>
                    <a:pt x="1782" y="757"/>
                    <a:pt x="1782" y="757"/>
                  </a:cubicBezTo>
                  <a:cubicBezTo>
                    <a:pt x="1651" y="624"/>
                    <a:pt x="1468" y="542"/>
                    <a:pt x="1267" y="542"/>
                  </a:cubicBezTo>
                  <a:cubicBezTo>
                    <a:pt x="867" y="542"/>
                    <a:pt x="542" y="867"/>
                    <a:pt x="542" y="1267"/>
                  </a:cubicBezTo>
                  <a:cubicBezTo>
                    <a:pt x="542" y="1667"/>
                    <a:pt x="867" y="1992"/>
                    <a:pt x="1267" y="1992"/>
                  </a:cubicBezTo>
                  <a:cubicBezTo>
                    <a:pt x="1488" y="1992"/>
                    <a:pt x="1686" y="1892"/>
                    <a:pt x="1819" y="1736"/>
                  </a:cubicBezTo>
                  <a:close/>
                  <a:moveTo>
                    <a:pt x="5737" y="0"/>
                  </a:moveTo>
                  <a:cubicBezTo>
                    <a:pt x="5037" y="0"/>
                    <a:pt x="4470" y="567"/>
                    <a:pt x="4470" y="1267"/>
                  </a:cubicBezTo>
                  <a:cubicBezTo>
                    <a:pt x="4470" y="1967"/>
                    <a:pt x="5037" y="2534"/>
                    <a:pt x="5737" y="2534"/>
                  </a:cubicBezTo>
                  <a:cubicBezTo>
                    <a:pt x="6437" y="2534"/>
                    <a:pt x="7004" y="1967"/>
                    <a:pt x="7004" y="1267"/>
                  </a:cubicBezTo>
                  <a:cubicBezTo>
                    <a:pt x="7004" y="567"/>
                    <a:pt x="6437" y="0"/>
                    <a:pt x="5737" y="0"/>
                  </a:cubicBezTo>
                  <a:close/>
                  <a:moveTo>
                    <a:pt x="5737" y="1991"/>
                  </a:moveTo>
                  <a:cubicBezTo>
                    <a:pt x="5337" y="1991"/>
                    <a:pt x="5013" y="1667"/>
                    <a:pt x="5013" y="1267"/>
                  </a:cubicBezTo>
                  <a:cubicBezTo>
                    <a:pt x="5013" y="867"/>
                    <a:pt x="5337" y="543"/>
                    <a:pt x="5737" y="543"/>
                  </a:cubicBezTo>
                  <a:cubicBezTo>
                    <a:pt x="6137" y="543"/>
                    <a:pt x="6461" y="867"/>
                    <a:pt x="6461" y="1267"/>
                  </a:cubicBezTo>
                  <a:cubicBezTo>
                    <a:pt x="6461" y="1667"/>
                    <a:pt x="6137" y="1991"/>
                    <a:pt x="5737" y="1991"/>
                  </a:cubicBezTo>
                  <a:close/>
                </a:path>
              </a:pathLst>
            </a:custGeom>
            <a:solidFill>
              <a:srgbClr val="0041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7" name="Oval 8">
              <a:extLst>
                <a:ext uri="{FF2B5EF4-FFF2-40B4-BE49-F238E27FC236}">
                  <a16:creationId xmlns:a16="http://schemas.microsoft.com/office/drawing/2014/main" id="{385BE8A8-F832-4C0A-8EB3-3C6311CF4358}"/>
                </a:ext>
              </a:extLst>
            </p:cNvPr>
            <p:cNvSpPr>
              <a:spLocks noSelect="1" noChangeAspect="1" noChangeArrowheads="1"/>
            </p:cNvSpPr>
            <p:nvPr userDrawn="1"/>
          </p:nvSpPr>
          <p:spPr bwMode="auto">
            <a:xfrm>
              <a:off x="7016400" y="5702400"/>
              <a:ext cx="277200" cy="277200"/>
            </a:xfrm>
            <a:prstGeom prst="ellipse">
              <a:avLst/>
            </a:prstGeom>
            <a:solidFill>
              <a:srgbClr val="E300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grpSp>
      <p:sp>
        <p:nvSpPr>
          <p:cNvPr id="2" name="Titel 1"/>
          <p:cNvSpPr>
            <a:spLocks noGrp="1" noSelect="1"/>
          </p:cNvSpPr>
          <p:nvPr userDrawn="1">
            <p:ph type="ctrTitle" hasCustomPrompt="1"/>
          </p:nvPr>
        </p:nvSpPr>
        <p:spPr>
          <a:xfrm>
            <a:off x="491868" y="607039"/>
            <a:ext cx="11190615" cy="1758891"/>
          </a:xfrm>
        </p:spPr>
        <p:txBody>
          <a:bodyPr anchor="b" anchorCtr="0"/>
          <a:lstStyle>
            <a:lvl1pPr algn="l">
              <a:lnSpc>
                <a:spcPct val="93000"/>
              </a:lnSpc>
              <a:defRPr sz="5800" b="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nl-NL" dirty="0"/>
              <a:t>[Titel]</a:t>
            </a:r>
          </a:p>
        </p:txBody>
      </p:sp>
      <p:sp>
        <p:nvSpPr>
          <p:cNvPr id="3" name="Ondertitel 2"/>
          <p:cNvSpPr>
            <a:spLocks noGrp="1" noSelect="1"/>
          </p:cNvSpPr>
          <p:nvPr userDrawn="1">
            <p:ph type="subTitle" idx="1" hasCustomPrompt="1"/>
          </p:nvPr>
        </p:nvSpPr>
        <p:spPr>
          <a:xfrm>
            <a:off x="491759" y="2546618"/>
            <a:ext cx="11190615" cy="728301"/>
          </a:xfrm>
        </p:spPr>
        <p:txBody>
          <a:bodyPr/>
          <a:lstStyle>
            <a:lvl1pPr marL="0" indent="0" algn="l">
              <a:buNone/>
              <a:defRPr sz="19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[Subtitel]</a:t>
            </a:r>
          </a:p>
        </p:txBody>
      </p:sp>
      <p:sp>
        <p:nvSpPr>
          <p:cNvPr id="4" name="Tijdelijke aanduiding voor datum 3">
            <a:extLst>
              <a:ext uri="{FF2B5EF4-FFF2-40B4-BE49-F238E27FC236}">
                <a16:creationId xmlns:a16="http://schemas.microsoft.com/office/drawing/2014/main" id="{9DF217BF-CD0C-4121-80F8-8ECD50E87404}"/>
              </a:ext>
            </a:extLst>
          </p:cNvPr>
          <p:cNvSpPr>
            <a:spLocks noGrp="1" noSelect="1"/>
          </p:cNvSpPr>
          <p:nvPr userDrawn="1">
            <p:ph type="dt" sz="half" idx="10"/>
          </p:nvPr>
        </p:nvSpPr>
        <p:spPr/>
        <p:txBody>
          <a:bodyPr/>
          <a:lstStyle/>
          <a:p>
            <a:fld id="{7703D7CD-B121-42A5-8C50-3A1F5DD6895B}" type="datetimeFigureOut">
              <a:rPr lang="nl-NL" smtClean="0"/>
              <a:pPr/>
              <a:t>13-10-2021</a:t>
            </a:fld>
            <a:endParaRPr lang="nl-NL" dirty="0"/>
          </a:p>
        </p:txBody>
      </p:sp>
      <p:sp>
        <p:nvSpPr>
          <p:cNvPr id="5" name="Tijdelijke aanduiding voor voettekst 4">
            <a:extLst>
              <a:ext uri="{FF2B5EF4-FFF2-40B4-BE49-F238E27FC236}">
                <a16:creationId xmlns:a16="http://schemas.microsoft.com/office/drawing/2014/main" id="{ED1A87B1-DAEE-4D2C-BF00-C04B08C8E307}"/>
              </a:ext>
            </a:extLst>
          </p:cNvPr>
          <p:cNvSpPr>
            <a:spLocks noGrp="1" noSelect="1"/>
          </p:cNvSpPr>
          <p:nvPr userDrawn="1">
            <p:ph type="ftr" sz="quarter" idx="11"/>
          </p:nvPr>
        </p:nvSpPr>
        <p:spPr/>
        <p:txBody>
          <a:bodyPr/>
          <a:lstStyle/>
          <a:p>
            <a:endParaRPr lang="nl-NL" dirty="0"/>
          </a:p>
        </p:txBody>
      </p:sp>
      <p:sp>
        <p:nvSpPr>
          <p:cNvPr id="6" name="Tijdelijke aanduiding voor dianummer 5">
            <a:extLst>
              <a:ext uri="{FF2B5EF4-FFF2-40B4-BE49-F238E27FC236}">
                <a16:creationId xmlns:a16="http://schemas.microsoft.com/office/drawing/2014/main" id="{9A575AC3-B4AA-41CB-8C54-C917D3146B8F}"/>
              </a:ext>
            </a:extLst>
          </p:cNvPr>
          <p:cNvSpPr>
            <a:spLocks noGrp="1" noSelect="1"/>
          </p:cNvSpPr>
          <p:nvPr userDrawn="1">
            <p:ph type="sldNum" sz="quarter" idx="12"/>
          </p:nvPr>
        </p:nvSpPr>
        <p:spPr/>
        <p:txBody>
          <a:bodyPr/>
          <a:lstStyle/>
          <a:p>
            <a:r>
              <a:rPr lang="nl-NL"/>
              <a:t>| </a:t>
            </a:r>
            <a:fld id="{8F18802B-E4C7-4B2D-B37A-6B7CC3C134EA}" type="slidenum">
              <a:rPr lang="nl-NL" smtClean="0"/>
              <a:pPr/>
              <a:t>‹#›</a:t>
            </a:fld>
            <a:endParaRPr lang="nl-NL" dirty="0"/>
          </a:p>
        </p:txBody>
      </p:sp>
    </p:spTree>
    <p:extLst>
      <p:ext uri="{BB962C8B-B14F-4D97-AF65-F5344CB8AC3E}">
        <p14:creationId xmlns:p14="http://schemas.microsoft.com/office/powerpoint/2010/main" val="782560192"/>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el, tekstkader en afbeelding">
    <p:spTree>
      <p:nvGrpSpPr>
        <p:cNvPr id="1" name=""/>
        <p:cNvGrpSpPr/>
        <p:nvPr/>
      </p:nvGrpSpPr>
      <p:grpSpPr>
        <a:xfrm>
          <a:off x="0" y="0"/>
          <a:ext cx="0" cy="0"/>
          <a:chOff x="0" y="0"/>
          <a:chExt cx="0" cy="0"/>
        </a:xfrm>
      </p:grpSpPr>
      <p:sp>
        <p:nvSpPr>
          <p:cNvPr id="5" name="Titel 1"/>
          <p:cNvSpPr>
            <a:spLocks noGrp="1"/>
          </p:cNvSpPr>
          <p:nvPr>
            <p:ph type="title"/>
          </p:nvPr>
        </p:nvSpPr>
        <p:spPr>
          <a:xfrm>
            <a:off x="843856" y="696516"/>
            <a:ext cx="10358438" cy="741164"/>
          </a:xfrm>
        </p:spPr>
        <p:txBody>
          <a:bodyPr/>
          <a:lstStyle/>
          <a:p>
            <a:r>
              <a:rPr lang="nl-NL" dirty="0"/>
              <a:t>Titelstijl van model bewerken</a:t>
            </a:r>
          </a:p>
        </p:txBody>
      </p:sp>
      <p:sp>
        <p:nvSpPr>
          <p:cNvPr id="6" name="Tijdelijke aanduiding voor inhoud 2"/>
          <p:cNvSpPr>
            <a:spLocks noGrp="1"/>
          </p:cNvSpPr>
          <p:nvPr>
            <p:ph sz="half" idx="1"/>
          </p:nvPr>
        </p:nvSpPr>
        <p:spPr>
          <a:xfrm>
            <a:off x="843750" y="1455469"/>
            <a:ext cx="4995000" cy="4223742"/>
          </a:xfrm>
        </p:spPr>
        <p:txBody>
          <a:bodyPr/>
          <a:lstStyle>
            <a:lvl1pPr marL="0" indent="0">
              <a:buNone/>
              <a:defRPr sz="1476">
                <a:latin typeface="+mn-lt"/>
              </a:defRPr>
            </a:lvl1pPr>
            <a:lvl2pPr marL="0" indent="0">
              <a:buFont typeface="Arial"/>
              <a:buNone/>
              <a:defRPr sz="1476">
                <a:latin typeface="+mn-lt"/>
              </a:defRPr>
            </a:lvl2pPr>
            <a:lvl3pPr marL="0" indent="0">
              <a:buFont typeface="Arial"/>
              <a:buNone/>
              <a:defRPr sz="1476">
                <a:latin typeface="+mn-lt"/>
              </a:defRPr>
            </a:lvl3pPr>
            <a:lvl4pPr marL="0" indent="0">
              <a:buFont typeface="Arial"/>
              <a:buNone/>
              <a:defRPr sz="1476">
                <a:latin typeface="+mn-lt"/>
              </a:defRPr>
            </a:lvl4pPr>
            <a:lvl5pPr marL="0" indent="0">
              <a:buFont typeface="Arial"/>
              <a:buNone/>
              <a:defRPr sz="1476">
                <a:latin typeface="+mn-lt"/>
              </a:defRPr>
            </a:lvl5pPr>
            <a:lvl6pPr>
              <a:defRPr sz="1265"/>
            </a:lvl6pPr>
            <a:lvl7pPr>
              <a:defRPr sz="1265"/>
            </a:lvl7pPr>
            <a:lvl8pPr>
              <a:defRPr sz="1265"/>
            </a:lvl8pPr>
            <a:lvl9pPr>
              <a:defRPr sz="1265"/>
            </a:lvl9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7" name="Tijdelijke aanduiding voor afbeelding 2"/>
          <p:cNvSpPr>
            <a:spLocks noGrp="1" noChangeAspect="1"/>
          </p:cNvSpPr>
          <p:nvPr>
            <p:ph type="pic" idx="10"/>
          </p:nvPr>
        </p:nvSpPr>
        <p:spPr>
          <a:xfrm>
            <a:off x="6166125" y="1500188"/>
            <a:ext cx="4995000" cy="2587249"/>
          </a:xfrm>
          <a:solidFill>
            <a:schemeClr val="tx1"/>
          </a:solidFill>
          <a:ln w="25400">
            <a:solidFill>
              <a:schemeClr val="tx1"/>
            </a:solidFill>
          </a:ln>
          <a:effectLst>
            <a:outerShdw blurRad="50800" dist="38100" dir="2700000">
              <a:srgbClr val="000000">
                <a:alpha val="43000"/>
              </a:srgbClr>
            </a:outerShdw>
          </a:effectLst>
        </p:spPr>
        <p:txBody>
          <a:bodyPr lIns="50800" tIns="50800" rIns="50800" bIns="50800"/>
          <a:lstStyle>
            <a:lvl1pPr marL="0" indent="0">
              <a:buNone/>
              <a:defRPr sz="984"/>
            </a:lvl1pPr>
            <a:lvl2pPr marL="321334" indent="0">
              <a:buNone/>
              <a:defRPr sz="1968"/>
            </a:lvl2pPr>
            <a:lvl3pPr marL="642668" indent="0">
              <a:buNone/>
              <a:defRPr sz="1687"/>
            </a:lvl3pPr>
            <a:lvl4pPr marL="964001" indent="0">
              <a:buNone/>
              <a:defRPr sz="1406"/>
            </a:lvl4pPr>
            <a:lvl5pPr marL="1285335" indent="0">
              <a:buNone/>
              <a:defRPr sz="1406"/>
            </a:lvl5pPr>
            <a:lvl6pPr marL="1606668" indent="0">
              <a:buNone/>
              <a:defRPr sz="1406"/>
            </a:lvl6pPr>
            <a:lvl7pPr marL="1928003" indent="0">
              <a:buNone/>
              <a:defRPr sz="1406"/>
            </a:lvl7pPr>
            <a:lvl8pPr marL="2249336" indent="0">
              <a:buNone/>
              <a:defRPr sz="1406"/>
            </a:lvl8pPr>
            <a:lvl9pPr marL="2570670" indent="0">
              <a:buNone/>
              <a:defRPr sz="1406"/>
            </a:lvl9pPr>
          </a:lstStyle>
          <a:p>
            <a:pPr lvl="0"/>
            <a:endParaRPr lang="nl-NL" noProof="0">
              <a:sym typeface="Kievit-Book" charset="0"/>
            </a:endParaRPr>
          </a:p>
        </p:txBody>
      </p:sp>
    </p:spTree>
    <p:extLst>
      <p:ext uri="{BB962C8B-B14F-4D97-AF65-F5344CB8AC3E}">
        <p14:creationId xmlns:p14="http://schemas.microsoft.com/office/powerpoint/2010/main" val="273220733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aginavullende afbeelding">
    <p:spTree>
      <p:nvGrpSpPr>
        <p:cNvPr id="1" name=""/>
        <p:cNvGrpSpPr/>
        <p:nvPr/>
      </p:nvGrpSpPr>
      <p:grpSpPr>
        <a:xfrm>
          <a:off x="0" y="0"/>
          <a:ext cx="0" cy="0"/>
          <a:chOff x="0" y="0"/>
          <a:chExt cx="0" cy="0"/>
        </a:xfrm>
      </p:grpSpPr>
      <p:sp>
        <p:nvSpPr>
          <p:cNvPr id="3" name="Tijdelijke aanduiding voor afbeelding 2"/>
          <p:cNvSpPr>
            <a:spLocks noGrp="1" noChangeAspect="1"/>
          </p:cNvSpPr>
          <p:nvPr>
            <p:ph type="pic" idx="1"/>
          </p:nvPr>
        </p:nvSpPr>
        <p:spPr>
          <a:xfrm>
            <a:off x="0" y="0"/>
            <a:ext cx="12192000" cy="5948438"/>
          </a:xfrm>
          <a:ln>
            <a:solidFill>
              <a:schemeClr val="tx1"/>
            </a:solidFill>
          </a:ln>
        </p:spPr>
        <p:txBody>
          <a:bodyPr lIns="50800" tIns="50800" rIns="50800" bIns="50800"/>
          <a:lstStyle>
            <a:lvl1pPr marL="0" indent="0">
              <a:buNone/>
              <a:defRPr sz="984"/>
            </a:lvl1pPr>
            <a:lvl2pPr marL="321334" indent="0">
              <a:buNone/>
              <a:defRPr sz="1968"/>
            </a:lvl2pPr>
            <a:lvl3pPr marL="642668" indent="0">
              <a:buNone/>
              <a:defRPr sz="1687"/>
            </a:lvl3pPr>
            <a:lvl4pPr marL="964001" indent="0">
              <a:buNone/>
              <a:defRPr sz="1406"/>
            </a:lvl4pPr>
            <a:lvl5pPr marL="1285335" indent="0">
              <a:buNone/>
              <a:defRPr sz="1406"/>
            </a:lvl5pPr>
            <a:lvl6pPr marL="1606668" indent="0">
              <a:buNone/>
              <a:defRPr sz="1406"/>
            </a:lvl6pPr>
            <a:lvl7pPr marL="1928003" indent="0">
              <a:buNone/>
              <a:defRPr sz="1406"/>
            </a:lvl7pPr>
            <a:lvl8pPr marL="2249336" indent="0">
              <a:buNone/>
              <a:defRPr sz="1406"/>
            </a:lvl8pPr>
            <a:lvl9pPr marL="2570670" indent="0">
              <a:buNone/>
              <a:defRPr sz="1406"/>
            </a:lvl9pPr>
          </a:lstStyle>
          <a:p>
            <a:pPr lvl="0"/>
            <a:endParaRPr lang="nl-NL" noProof="0" dirty="0">
              <a:sym typeface="Kievit-Book" charset="0"/>
            </a:endParaRPr>
          </a:p>
        </p:txBody>
      </p:sp>
    </p:spTree>
    <p:extLst>
      <p:ext uri="{BB962C8B-B14F-4D97-AF65-F5344CB8AC3E}">
        <p14:creationId xmlns:p14="http://schemas.microsoft.com/office/powerpoint/2010/main" val="285453941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noSelect="1"/>
          </p:cNvSpPr>
          <p:nvPr>
            <p:ph type="title" hasCustomPrompt="1"/>
          </p:nvPr>
        </p:nvSpPr>
        <p:spPr/>
        <p:txBody>
          <a:bodyPr/>
          <a:lstStyle/>
          <a:p>
            <a:r>
              <a:rPr lang="nl-NL" dirty="0"/>
              <a:t>[Titel]</a:t>
            </a:r>
          </a:p>
        </p:txBody>
      </p:sp>
      <p:sp>
        <p:nvSpPr>
          <p:cNvPr id="3" name="Tijdelijke aanduiding voor inhoud 2 (JU-Free)"/>
          <p:cNvSpPr>
            <a:spLocks noGrp="1"/>
          </p:cNvSpPr>
          <p:nvPr>
            <p:ph idx="1" hasCustomPrompt="1"/>
          </p:nvPr>
        </p:nvSpPr>
        <p:spPr>
          <a:xfrm>
            <a:off x="543239" y="1359000"/>
            <a:ext cx="11088000" cy="4698900"/>
          </a:xfrm>
        </p:spPr>
        <p:txBody>
          <a:bodyPr/>
          <a:lstStyle>
            <a:lvl1pPr>
              <a:defRPr baseline="0"/>
            </a:lvl1pPr>
          </a:lstStyle>
          <a:p>
            <a:pPr lvl="0"/>
            <a:r>
              <a:rPr lang="nl-NL" dirty="0"/>
              <a:t>[Typ tekst of klik op een pictogram om een object in te voegen]</a:t>
            </a:r>
          </a:p>
        </p:txBody>
      </p:sp>
      <p:sp>
        <p:nvSpPr>
          <p:cNvPr id="4" name="Tijdelijke aanduiding voor datum 3">
            <a:extLst>
              <a:ext uri="{FF2B5EF4-FFF2-40B4-BE49-F238E27FC236}">
                <a16:creationId xmlns:a16="http://schemas.microsoft.com/office/drawing/2014/main" id="{30F9329E-2299-4DE2-BC28-D2C7F7689168}"/>
              </a:ext>
            </a:extLst>
          </p:cNvPr>
          <p:cNvSpPr>
            <a:spLocks noGrp="1" noSelect="1"/>
          </p:cNvSpPr>
          <p:nvPr>
            <p:ph type="dt" sz="half" idx="10"/>
          </p:nvPr>
        </p:nvSpPr>
        <p:spPr/>
        <p:txBody>
          <a:bodyPr/>
          <a:lstStyle/>
          <a:p>
            <a:fld id="{7703D7CD-B121-42A5-8C50-3A1F5DD6895B}" type="datetimeFigureOut">
              <a:rPr lang="nl-NL" smtClean="0"/>
              <a:pPr/>
              <a:t>13-10-2021</a:t>
            </a:fld>
            <a:endParaRPr lang="nl-NL" dirty="0"/>
          </a:p>
        </p:txBody>
      </p:sp>
      <p:sp>
        <p:nvSpPr>
          <p:cNvPr id="5" name="Tijdelijke aanduiding voor voettekst 4">
            <a:extLst>
              <a:ext uri="{FF2B5EF4-FFF2-40B4-BE49-F238E27FC236}">
                <a16:creationId xmlns:a16="http://schemas.microsoft.com/office/drawing/2014/main" id="{8355DF6D-03A6-42C4-BD7A-C706E4A79E3B}"/>
              </a:ext>
            </a:extLst>
          </p:cNvPr>
          <p:cNvSpPr>
            <a:spLocks noGrp="1" noSelect="1"/>
          </p:cNvSpPr>
          <p:nvPr>
            <p:ph type="ftr" sz="quarter" idx="11"/>
          </p:nvPr>
        </p:nvSpPr>
        <p:spPr/>
        <p:txBody>
          <a:bodyPr/>
          <a:lstStyle/>
          <a:p>
            <a:endParaRPr lang="nl-NL" dirty="0"/>
          </a:p>
        </p:txBody>
      </p:sp>
      <p:sp>
        <p:nvSpPr>
          <p:cNvPr id="6" name="Tijdelijke aanduiding voor dianummer 5">
            <a:extLst>
              <a:ext uri="{FF2B5EF4-FFF2-40B4-BE49-F238E27FC236}">
                <a16:creationId xmlns:a16="http://schemas.microsoft.com/office/drawing/2014/main" id="{13A1C042-0A7E-4B3F-9CD4-5BE505745D77}"/>
              </a:ext>
            </a:extLst>
          </p:cNvPr>
          <p:cNvSpPr>
            <a:spLocks noGrp="1" noSelect="1"/>
          </p:cNvSpPr>
          <p:nvPr>
            <p:ph type="sldNum" sz="quarter" idx="12"/>
          </p:nvPr>
        </p:nvSpPr>
        <p:spPr/>
        <p:txBody>
          <a:bodyPr/>
          <a:lstStyle/>
          <a:p>
            <a:r>
              <a:rPr lang="nl-NL"/>
              <a:t>| </a:t>
            </a:r>
            <a:fld id="{8F18802B-E4C7-4B2D-B37A-6B7CC3C134EA}" type="slidenum">
              <a:rPr lang="nl-NL" smtClean="0"/>
              <a:pPr/>
              <a:t>‹#›</a:t>
            </a:fld>
            <a:endParaRPr lang="nl-NL" dirty="0"/>
          </a:p>
        </p:txBody>
      </p:sp>
    </p:spTree>
    <p:extLst>
      <p:ext uri="{BB962C8B-B14F-4D97-AF65-F5344CB8AC3E}">
        <p14:creationId xmlns:p14="http://schemas.microsoft.com/office/powerpoint/2010/main" val="90363045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el (2 regels) en object">
    <p:spTree>
      <p:nvGrpSpPr>
        <p:cNvPr id="1" name=""/>
        <p:cNvGrpSpPr/>
        <p:nvPr/>
      </p:nvGrpSpPr>
      <p:grpSpPr>
        <a:xfrm>
          <a:off x="0" y="0"/>
          <a:ext cx="0" cy="0"/>
          <a:chOff x="0" y="0"/>
          <a:chExt cx="0" cy="0"/>
        </a:xfrm>
      </p:grpSpPr>
      <p:sp>
        <p:nvSpPr>
          <p:cNvPr id="2" name="***Titel 1"/>
          <p:cNvSpPr>
            <a:spLocks noGrp="1" noSelect="1"/>
          </p:cNvSpPr>
          <p:nvPr>
            <p:ph type="title" hasCustomPrompt="1"/>
          </p:nvPr>
        </p:nvSpPr>
        <p:spPr>
          <a:xfrm>
            <a:off x="543316" y="395020"/>
            <a:ext cx="11088000" cy="990000"/>
          </a:xfrm>
        </p:spPr>
        <p:txBody>
          <a:bodyPr anchor="b" anchorCtr="0"/>
          <a:lstStyle>
            <a:lvl1pPr>
              <a:defRPr/>
            </a:lvl1pPr>
          </a:lstStyle>
          <a:p>
            <a:r>
              <a:rPr lang="nl-NL" dirty="0"/>
              <a:t>[Titel]</a:t>
            </a:r>
          </a:p>
        </p:txBody>
      </p:sp>
      <p:sp>
        <p:nvSpPr>
          <p:cNvPr id="3" name="Tijdelijke aanduiding voor inhoud 2 (JU-Free)"/>
          <p:cNvSpPr>
            <a:spLocks noGrp="1"/>
          </p:cNvSpPr>
          <p:nvPr>
            <p:ph idx="1" hasCustomPrompt="1"/>
          </p:nvPr>
        </p:nvSpPr>
        <p:spPr>
          <a:xfrm>
            <a:off x="543239" y="1786185"/>
            <a:ext cx="11088000" cy="4271715"/>
          </a:xfrm>
        </p:spPr>
        <p:txBody>
          <a:bodyPr/>
          <a:lstStyle>
            <a:lvl1pPr>
              <a:defRPr baseline="0"/>
            </a:lvl1pPr>
            <a:lvl5pPr>
              <a:defRPr/>
            </a:lvl5pPr>
          </a:lstStyle>
          <a:p>
            <a:pPr lvl="0"/>
            <a:r>
              <a:rPr lang="nl-NL" dirty="0"/>
              <a:t>[Typ tekst of klik op een pictogram om een object in te voegen]</a:t>
            </a:r>
          </a:p>
        </p:txBody>
      </p:sp>
      <p:sp>
        <p:nvSpPr>
          <p:cNvPr id="4" name="Tijdelijke aanduiding voor datum 3">
            <a:extLst>
              <a:ext uri="{FF2B5EF4-FFF2-40B4-BE49-F238E27FC236}">
                <a16:creationId xmlns:a16="http://schemas.microsoft.com/office/drawing/2014/main" id="{30F9329E-2299-4DE2-BC28-D2C7F7689168}"/>
              </a:ext>
            </a:extLst>
          </p:cNvPr>
          <p:cNvSpPr>
            <a:spLocks noGrp="1" noSelect="1"/>
          </p:cNvSpPr>
          <p:nvPr>
            <p:ph type="dt" sz="half" idx="10"/>
          </p:nvPr>
        </p:nvSpPr>
        <p:spPr/>
        <p:txBody>
          <a:bodyPr/>
          <a:lstStyle/>
          <a:p>
            <a:fld id="{7703D7CD-B121-42A5-8C50-3A1F5DD6895B}" type="datetimeFigureOut">
              <a:rPr lang="nl-NL" smtClean="0"/>
              <a:pPr/>
              <a:t>13-10-2021</a:t>
            </a:fld>
            <a:endParaRPr lang="nl-NL" dirty="0"/>
          </a:p>
        </p:txBody>
      </p:sp>
      <p:sp>
        <p:nvSpPr>
          <p:cNvPr id="5" name="Tijdelijke aanduiding voor voettekst 4">
            <a:extLst>
              <a:ext uri="{FF2B5EF4-FFF2-40B4-BE49-F238E27FC236}">
                <a16:creationId xmlns:a16="http://schemas.microsoft.com/office/drawing/2014/main" id="{8355DF6D-03A6-42C4-BD7A-C706E4A79E3B}"/>
              </a:ext>
            </a:extLst>
          </p:cNvPr>
          <p:cNvSpPr>
            <a:spLocks noGrp="1" noSelect="1"/>
          </p:cNvSpPr>
          <p:nvPr>
            <p:ph type="ftr" sz="quarter" idx="11"/>
          </p:nvPr>
        </p:nvSpPr>
        <p:spPr/>
        <p:txBody>
          <a:bodyPr/>
          <a:lstStyle/>
          <a:p>
            <a:endParaRPr lang="nl-NL" dirty="0"/>
          </a:p>
        </p:txBody>
      </p:sp>
      <p:sp>
        <p:nvSpPr>
          <p:cNvPr id="6" name="Tijdelijke aanduiding voor dianummer 5">
            <a:extLst>
              <a:ext uri="{FF2B5EF4-FFF2-40B4-BE49-F238E27FC236}">
                <a16:creationId xmlns:a16="http://schemas.microsoft.com/office/drawing/2014/main" id="{13A1C042-0A7E-4B3F-9CD4-5BE505745D77}"/>
              </a:ext>
            </a:extLst>
          </p:cNvPr>
          <p:cNvSpPr>
            <a:spLocks noGrp="1" noSelect="1"/>
          </p:cNvSpPr>
          <p:nvPr>
            <p:ph type="sldNum" sz="quarter" idx="12"/>
          </p:nvPr>
        </p:nvSpPr>
        <p:spPr/>
        <p:txBody>
          <a:bodyPr/>
          <a:lstStyle/>
          <a:p>
            <a:r>
              <a:rPr lang="nl-NL"/>
              <a:t>| </a:t>
            </a:r>
            <a:fld id="{8F18802B-E4C7-4B2D-B37A-6B7CC3C134EA}" type="slidenum">
              <a:rPr lang="nl-NL" smtClean="0"/>
              <a:pPr/>
              <a:t>‹#›</a:t>
            </a:fld>
            <a:endParaRPr lang="nl-NL" dirty="0"/>
          </a:p>
        </p:txBody>
      </p:sp>
      <p:sp>
        <p:nvSpPr>
          <p:cNvPr id="11" name="Freeform 7">
            <a:extLst>
              <a:ext uri="{FF2B5EF4-FFF2-40B4-BE49-F238E27FC236}">
                <a16:creationId xmlns:a16="http://schemas.microsoft.com/office/drawing/2014/main" id="{2FDC96C0-EE90-47F7-A928-1D26974BACED}"/>
              </a:ext>
            </a:extLst>
          </p:cNvPr>
          <p:cNvSpPr>
            <a:spLocks noSelect="1"/>
          </p:cNvSpPr>
          <p:nvPr userDrawn="1"/>
        </p:nvSpPr>
        <p:spPr bwMode="auto">
          <a:xfrm>
            <a:off x="542925" y="1526400"/>
            <a:ext cx="11109325" cy="9525"/>
          </a:xfrm>
          <a:custGeom>
            <a:avLst/>
            <a:gdLst>
              <a:gd name="T0" fmla="*/ 6052 w 6998"/>
              <a:gd name="T1" fmla="*/ 0 h 6"/>
              <a:gd name="T2" fmla="*/ 945 w 6998"/>
              <a:gd name="T3" fmla="*/ 0 h 6"/>
              <a:gd name="T4" fmla="*/ 0 w 6998"/>
              <a:gd name="T5" fmla="*/ 0 h 6"/>
              <a:gd name="T6" fmla="*/ 0 w 6998"/>
              <a:gd name="T7" fmla="*/ 6 h 6"/>
              <a:gd name="T8" fmla="*/ 945 w 6998"/>
              <a:gd name="T9" fmla="*/ 6 h 6"/>
              <a:gd name="T10" fmla="*/ 6052 w 6998"/>
              <a:gd name="T11" fmla="*/ 6 h 6"/>
              <a:gd name="T12" fmla="*/ 6998 w 6998"/>
              <a:gd name="T13" fmla="*/ 6 h 6"/>
              <a:gd name="T14" fmla="*/ 6998 w 6998"/>
              <a:gd name="T15" fmla="*/ 0 h 6"/>
              <a:gd name="T16" fmla="*/ 6052 w 6998"/>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98" h="6">
                <a:moveTo>
                  <a:pt x="6052" y="0"/>
                </a:moveTo>
                <a:lnTo>
                  <a:pt x="945" y="0"/>
                </a:lnTo>
                <a:lnTo>
                  <a:pt x="0" y="0"/>
                </a:lnTo>
                <a:lnTo>
                  <a:pt x="0" y="6"/>
                </a:lnTo>
                <a:lnTo>
                  <a:pt x="945" y="6"/>
                </a:lnTo>
                <a:lnTo>
                  <a:pt x="6052" y="6"/>
                </a:lnTo>
                <a:lnTo>
                  <a:pt x="6998" y="6"/>
                </a:lnTo>
                <a:lnTo>
                  <a:pt x="6998" y="0"/>
                </a:lnTo>
                <a:lnTo>
                  <a:pt x="6052" y="0"/>
                </a:lnTo>
                <a:close/>
              </a:path>
            </a:pathLst>
          </a:custGeom>
          <a:solidFill>
            <a:srgbClr val="E30613"/>
          </a:solidFill>
          <a:ln w="9525">
            <a:noFill/>
            <a:round/>
            <a:headEnd/>
            <a:tailEnd/>
          </a:ln>
        </p:spPr>
        <p:txBody>
          <a:bodyPr vert="horz" wrap="square" lIns="91440" tIns="45720" rIns="91440" bIns="45720" numCol="1" anchor="t" anchorCtr="0" compatLnSpc="1">
            <a:prstTxWarp prst="textNoShape">
              <a:avLst/>
            </a:prstTxWarp>
          </a:bodyPr>
          <a:lstStyle/>
          <a:p>
            <a:endParaRPr lang="nl-NL" b="0" dirty="0"/>
          </a:p>
        </p:txBody>
      </p:sp>
      <p:grpSp>
        <p:nvGrpSpPr>
          <p:cNvPr id="10" name="Groep 9"/>
          <p:cNvGrpSpPr>
            <a:grpSpLocks noSelect="1"/>
          </p:cNvGrpSpPr>
          <p:nvPr userDrawn="1"/>
        </p:nvGrpSpPr>
        <p:grpSpPr>
          <a:xfrm>
            <a:off x="10578472" y="6199340"/>
            <a:ext cx="1076311" cy="433656"/>
            <a:chOff x="8930626" y="6246970"/>
            <a:chExt cx="1076311" cy="433656"/>
          </a:xfrm>
        </p:grpSpPr>
        <p:sp>
          <p:nvSpPr>
            <p:cNvPr id="12" name="Freeform 5"/>
            <p:cNvSpPr>
              <a:spLocks noSelect="1"/>
            </p:cNvSpPr>
            <p:nvPr userDrawn="1"/>
          </p:nvSpPr>
          <p:spPr bwMode="auto">
            <a:xfrm>
              <a:off x="8930626" y="6320626"/>
              <a:ext cx="1008000" cy="360000"/>
            </a:xfrm>
            <a:custGeom>
              <a:avLst/>
              <a:gdLst>
                <a:gd name="T0" fmla="*/ 1578 w 3130"/>
                <a:gd name="T1" fmla="*/ 26 h 1028"/>
                <a:gd name="T2" fmla="*/ 1148 w 3130"/>
                <a:gd name="T3" fmla="*/ 26 h 1028"/>
                <a:gd name="T4" fmla="*/ 1148 w 3130"/>
                <a:gd name="T5" fmla="*/ 1005 h 1028"/>
                <a:gd name="T6" fmla="*/ 1395 w 3130"/>
                <a:gd name="T7" fmla="*/ 1005 h 1028"/>
                <a:gd name="T8" fmla="*/ 1395 w 3130"/>
                <a:gd name="T9" fmla="*/ 660 h 1028"/>
                <a:gd name="T10" fmla="*/ 1578 w 3130"/>
                <a:gd name="T11" fmla="*/ 660 h 1028"/>
                <a:gd name="T12" fmla="*/ 1928 w 3130"/>
                <a:gd name="T13" fmla="*/ 343 h 1028"/>
                <a:gd name="T14" fmla="*/ 1578 w 3130"/>
                <a:gd name="T15" fmla="*/ 26 h 1028"/>
                <a:gd name="T16" fmla="*/ 1562 w 3130"/>
                <a:gd name="T17" fmla="*/ 453 h 1028"/>
                <a:gd name="T18" fmla="*/ 1395 w 3130"/>
                <a:gd name="T19" fmla="*/ 453 h 1028"/>
                <a:gd name="T20" fmla="*/ 1395 w 3130"/>
                <a:gd name="T21" fmla="*/ 233 h 1028"/>
                <a:gd name="T22" fmla="*/ 1562 w 3130"/>
                <a:gd name="T23" fmla="*/ 233 h 1028"/>
                <a:gd name="T24" fmla="*/ 1683 w 3130"/>
                <a:gd name="T25" fmla="*/ 343 h 1028"/>
                <a:gd name="T26" fmla="*/ 1562 w 3130"/>
                <a:gd name="T27" fmla="*/ 453 h 1028"/>
                <a:gd name="T28" fmla="*/ 813 w 3130"/>
                <a:gd name="T29" fmla="*/ 705 h 1028"/>
                <a:gd name="T30" fmla="*/ 1011 w 3130"/>
                <a:gd name="T31" fmla="*/ 832 h 1028"/>
                <a:gd name="T32" fmla="*/ 566 w 3130"/>
                <a:gd name="T33" fmla="*/ 1028 h 1028"/>
                <a:gd name="T34" fmla="*/ 0 w 3130"/>
                <a:gd name="T35" fmla="*/ 514 h 1028"/>
                <a:gd name="T36" fmla="*/ 566 w 3130"/>
                <a:gd name="T37" fmla="*/ 0 h 1028"/>
                <a:gd name="T38" fmla="*/ 993 w 3130"/>
                <a:gd name="T39" fmla="*/ 177 h 1028"/>
                <a:gd name="T40" fmla="*/ 797 w 3130"/>
                <a:gd name="T41" fmla="*/ 308 h 1028"/>
                <a:gd name="T42" fmla="*/ 566 w 3130"/>
                <a:gd name="T43" fmla="*/ 220 h 1028"/>
                <a:gd name="T44" fmla="*/ 242 w 3130"/>
                <a:gd name="T45" fmla="*/ 514 h 1028"/>
                <a:gd name="T46" fmla="*/ 566 w 3130"/>
                <a:gd name="T47" fmla="*/ 808 h 1028"/>
                <a:gd name="T48" fmla="*/ 813 w 3130"/>
                <a:gd name="T49" fmla="*/ 705 h 1028"/>
                <a:gd name="T50" fmla="*/ 2564 w 3130"/>
                <a:gd name="T51" fmla="*/ 0 h 1028"/>
                <a:gd name="T52" fmla="*/ 1997 w 3130"/>
                <a:gd name="T53" fmla="*/ 514 h 1028"/>
                <a:gd name="T54" fmla="*/ 2564 w 3130"/>
                <a:gd name="T55" fmla="*/ 1028 h 1028"/>
                <a:gd name="T56" fmla="*/ 3130 w 3130"/>
                <a:gd name="T57" fmla="*/ 514 h 1028"/>
                <a:gd name="T58" fmla="*/ 2564 w 3130"/>
                <a:gd name="T59" fmla="*/ 0 h 1028"/>
                <a:gd name="T60" fmla="*/ 2564 w 3130"/>
                <a:gd name="T61" fmla="*/ 808 h 1028"/>
                <a:gd name="T62" fmla="*/ 2240 w 3130"/>
                <a:gd name="T63" fmla="*/ 514 h 1028"/>
                <a:gd name="T64" fmla="*/ 2564 w 3130"/>
                <a:gd name="T65" fmla="*/ 221 h 1028"/>
                <a:gd name="T66" fmla="*/ 2887 w 3130"/>
                <a:gd name="T67" fmla="*/ 514 h 1028"/>
                <a:gd name="T68" fmla="*/ 2564 w 3130"/>
                <a:gd name="T69" fmla="*/ 808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30" h="1028">
                  <a:moveTo>
                    <a:pt x="1578" y="26"/>
                  </a:moveTo>
                  <a:cubicBezTo>
                    <a:pt x="1148" y="26"/>
                    <a:pt x="1148" y="26"/>
                    <a:pt x="1148" y="26"/>
                  </a:cubicBezTo>
                  <a:cubicBezTo>
                    <a:pt x="1148" y="1005"/>
                    <a:pt x="1148" y="1005"/>
                    <a:pt x="1148" y="1005"/>
                  </a:cubicBezTo>
                  <a:cubicBezTo>
                    <a:pt x="1395" y="1005"/>
                    <a:pt x="1395" y="1005"/>
                    <a:pt x="1395" y="1005"/>
                  </a:cubicBezTo>
                  <a:cubicBezTo>
                    <a:pt x="1395" y="660"/>
                    <a:pt x="1395" y="660"/>
                    <a:pt x="1395" y="660"/>
                  </a:cubicBezTo>
                  <a:cubicBezTo>
                    <a:pt x="1578" y="660"/>
                    <a:pt x="1578" y="660"/>
                    <a:pt x="1578" y="660"/>
                  </a:cubicBezTo>
                  <a:cubicBezTo>
                    <a:pt x="1771" y="660"/>
                    <a:pt x="1928" y="518"/>
                    <a:pt x="1928" y="343"/>
                  </a:cubicBezTo>
                  <a:cubicBezTo>
                    <a:pt x="1928" y="168"/>
                    <a:pt x="1771" y="26"/>
                    <a:pt x="1578" y="26"/>
                  </a:cubicBezTo>
                  <a:close/>
                  <a:moveTo>
                    <a:pt x="1562" y="453"/>
                  </a:moveTo>
                  <a:cubicBezTo>
                    <a:pt x="1395" y="453"/>
                    <a:pt x="1395" y="453"/>
                    <a:pt x="1395" y="453"/>
                  </a:cubicBezTo>
                  <a:cubicBezTo>
                    <a:pt x="1395" y="233"/>
                    <a:pt x="1395" y="233"/>
                    <a:pt x="1395" y="233"/>
                  </a:cubicBezTo>
                  <a:cubicBezTo>
                    <a:pt x="1562" y="233"/>
                    <a:pt x="1562" y="233"/>
                    <a:pt x="1562" y="233"/>
                  </a:cubicBezTo>
                  <a:cubicBezTo>
                    <a:pt x="1629" y="233"/>
                    <a:pt x="1683" y="282"/>
                    <a:pt x="1683" y="343"/>
                  </a:cubicBezTo>
                  <a:cubicBezTo>
                    <a:pt x="1683" y="404"/>
                    <a:pt x="1629" y="453"/>
                    <a:pt x="1562" y="453"/>
                  </a:cubicBezTo>
                  <a:close/>
                  <a:moveTo>
                    <a:pt x="813" y="705"/>
                  </a:moveTo>
                  <a:cubicBezTo>
                    <a:pt x="1011" y="832"/>
                    <a:pt x="1011" y="832"/>
                    <a:pt x="1011" y="832"/>
                  </a:cubicBezTo>
                  <a:cubicBezTo>
                    <a:pt x="907" y="951"/>
                    <a:pt x="747" y="1028"/>
                    <a:pt x="566" y="1028"/>
                  </a:cubicBezTo>
                  <a:cubicBezTo>
                    <a:pt x="254" y="1028"/>
                    <a:pt x="0" y="798"/>
                    <a:pt x="0" y="514"/>
                  </a:cubicBezTo>
                  <a:cubicBezTo>
                    <a:pt x="0" y="230"/>
                    <a:pt x="254" y="0"/>
                    <a:pt x="566" y="0"/>
                  </a:cubicBezTo>
                  <a:cubicBezTo>
                    <a:pt x="737" y="0"/>
                    <a:pt x="889" y="69"/>
                    <a:pt x="993" y="177"/>
                  </a:cubicBezTo>
                  <a:cubicBezTo>
                    <a:pt x="797" y="308"/>
                    <a:pt x="797" y="308"/>
                    <a:pt x="797" y="308"/>
                  </a:cubicBezTo>
                  <a:cubicBezTo>
                    <a:pt x="738" y="254"/>
                    <a:pt x="656" y="220"/>
                    <a:pt x="566" y="220"/>
                  </a:cubicBezTo>
                  <a:cubicBezTo>
                    <a:pt x="387" y="220"/>
                    <a:pt x="242" y="352"/>
                    <a:pt x="242" y="514"/>
                  </a:cubicBezTo>
                  <a:cubicBezTo>
                    <a:pt x="242" y="677"/>
                    <a:pt x="387" y="808"/>
                    <a:pt x="566" y="808"/>
                  </a:cubicBezTo>
                  <a:cubicBezTo>
                    <a:pt x="665" y="808"/>
                    <a:pt x="753" y="768"/>
                    <a:pt x="813" y="705"/>
                  </a:cubicBezTo>
                  <a:close/>
                  <a:moveTo>
                    <a:pt x="2564" y="0"/>
                  </a:moveTo>
                  <a:cubicBezTo>
                    <a:pt x="2251" y="0"/>
                    <a:pt x="1997" y="230"/>
                    <a:pt x="1997" y="514"/>
                  </a:cubicBezTo>
                  <a:cubicBezTo>
                    <a:pt x="1997" y="798"/>
                    <a:pt x="2251" y="1028"/>
                    <a:pt x="2564" y="1028"/>
                  </a:cubicBezTo>
                  <a:cubicBezTo>
                    <a:pt x="2877" y="1028"/>
                    <a:pt x="3130" y="798"/>
                    <a:pt x="3130" y="514"/>
                  </a:cubicBezTo>
                  <a:cubicBezTo>
                    <a:pt x="3130" y="230"/>
                    <a:pt x="2877" y="0"/>
                    <a:pt x="2564" y="0"/>
                  </a:cubicBezTo>
                  <a:close/>
                  <a:moveTo>
                    <a:pt x="2564" y="808"/>
                  </a:moveTo>
                  <a:cubicBezTo>
                    <a:pt x="2385" y="808"/>
                    <a:pt x="2240" y="676"/>
                    <a:pt x="2240" y="514"/>
                  </a:cubicBezTo>
                  <a:cubicBezTo>
                    <a:pt x="2240" y="352"/>
                    <a:pt x="2385" y="221"/>
                    <a:pt x="2564" y="221"/>
                  </a:cubicBezTo>
                  <a:cubicBezTo>
                    <a:pt x="2743" y="221"/>
                    <a:pt x="2887" y="352"/>
                    <a:pt x="2887" y="514"/>
                  </a:cubicBezTo>
                  <a:cubicBezTo>
                    <a:pt x="2887" y="676"/>
                    <a:pt x="2743" y="808"/>
                    <a:pt x="2564" y="808"/>
                  </a:cubicBezTo>
                  <a:close/>
                </a:path>
              </a:pathLst>
            </a:custGeom>
            <a:solidFill>
              <a:srgbClr val="00414C"/>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13" name="Oval 6"/>
            <p:cNvSpPr>
              <a:spLocks noSelect="1" noChangeAspect="1" noChangeArrowheads="1"/>
            </p:cNvSpPr>
            <p:nvPr userDrawn="1"/>
          </p:nvSpPr>
          <p:spPr bwMode="auto">
            <a:xfrm>
              <a:off x="9888137" y="6246970"/>
              <a:ext cx="118800" cy="118800"/>
            </a:xfrm>
            <a:prstGeom prst="ellipse">
              <a:avLst/>
            </a:prstGeom>
            <a:solidFill>
              <a:srgbClr val="E3000B"/>
            </a:solidFill>
            <a:ln>
              <a:noFill/>
            </a:ln>
          </p:spPr>
          <p:txBody>
            <a:bodyPr vert="horz" wrap="square" lIns="91440" tIns="45720" rIns="91440" bIns="45720" numCol="1" anchor="t" anchorCtr="0" compatLnSpc="1">
              <a:prstTxWarp prst="textNoShape">
                <a:avLst/>
              </a:prstTxWarp>
            </a:bodyPr>
            <a:lstStyle/>
            <a:p>
              <a:endParaRPr lang="nl-NL" dirty="0"/>
            </a:p>
          </p:txBody>
        </p:sp>
      </p:grpSp>
    </p:spTree>
    <p:extLst>
      <p:ext uri="{BB962C8B-B14F-4D97-AF65-F5344CB8AC3E}">
        <p14:creationId xmlns:p14="http://schemas.microsoft.com/office/powerpoint/2010/main" val="30454252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2 regels), inleiding, tekst links, foto rechts">
    <p:spTree>
      <p:nvGrpSpPr>
        <p:cNvPr id="1" name=""/>
        <p:cNvGrpSpPr/>
        <p:nvPr/>
      </p:nvGrpSpPr>
      <p:grpSpPr>
        <a:xfrm>
          <a:off x="0" y="0"/>
          <a:ext cx="0" cy="0"/>
          <a:chOff x="0" y="0"/>
          <a:chExt cx="0" cy="0"/>
        </a:xfrm>
      </p:grpSpPr>
      <p:sp>
        <p:nvSpPr>
          <p:cNvPr id="2" name="***Titel 1"/>
          <p:cNvSpPr>
            <a:spLocks noGrp="1" noSelect="1"/>
          </p:cNvSpPr>
          <p:nvPr>
            <p:ph type="title" hasCustomPrompt="1"/>
          </p:nvPr>
        </p:nvSpPr>
        <p:spPr>
          <a:xfrm>
            <a:off x="543316" y="395020"/>
            <a:ext cx="11088000" cy="990000"/>
          </a:xfrm>
        </p:spPr>
        <p:txBody>
          <a:bodyPr anchor="b" anchorCtr="0"/>
          <a:lstStyle>
            <a:lvl1pPr>
              <a:defRPr/>
            </a:lvl1pPr>
          </a:lstStyle>
          <a:p>
            <a:r>
              <a:rPr lang="nl-NL" dirty="0"/>
              <a:t>[Titel]</a:t>
            </a:r>
          </a:p>
        </p:txBody>
      </p:sp>
      <p:sp>
        <p:nvSpPr>
          <p:cNvPr id="10" name="Tijdelijke aanduiding voor inhoud 2 breed (JU-Free)">
            <a:extLst>
              <a:ext uri="{FF2B5EF4-FFF2-40B4-BE49-F238E27FC236}">
                <a16:creationId xmlns:a16="http://schemas.microsoft.com/office/drawing/2014/main" id="{C580EE8E-F25D-4B9D-B3F8-EBFC30B97B66}"/>
              </a:ext>
            </a:extLst>
          </p:cNvPr>
          <p:cNvSpPr>
            <a:spLocks noGrp="1"/>
          </p:cNvSpPr>
          <p:nvPr>
            <p:ph type="body" sz="quarter" idx="13" hasCustomPrompt="1"/>
          </p:nvPr>
        </p:nvSpPr>
        <p:spPr>
          <a:xfrm>
            <a:off x="543240" y="1786320"/>
            <a:ext cx="11088000" cy="1509330"/>
          </a:xfrm>
        </p:spPr>
        <p:txBody>
          <a:bodyPr/>
          <a:lstStyle>
            <a:lvl1pPr>
              <a:defRPr/>
            </a:lvl1pPr>
          </a:lstStyle>
          <a:p>
            <a:pPr lvl="0"/>
            <a:r>
              <a:rPr lang="nl-NL" dirty="0"/>
              <a:t>[Tekst]</a:t>
            </a:r>
            <a:endParaRPr lang="de-DE" dirty="0"/>
          </a:p>
        </p:txBody>
      </p:sp>
      <p:sp>
        <p:nvSpPr>
          <p:cNvPr id="11" name="Tijdelijke aanduiding voor inhoud 2 smal links (JU-Free)">
            <a:extLst>
              <a:ext uri="{FF2B5EF4-FFF2-40B4-BE49-F238E27FC236}">
                <a16:creationId xmlns:a16="http://schemas.microsoft.com/office/drawing/2014/main" id="{38FDA16E-AF28-486E-B40D-5D81407A98EC}"/>
              </a:ext>
            </a:extLst>
          </p:cNvPr>
          <p:cNvSpPr>
            <a:spLocks noGrp="1"/>
          </p:cNvSpPr>
          <p:nvPr>
            <p:ph type="body" sz="quarter" idx="14" hasCustomPrompt="1"/>
          </p:nvPr>
        </p:nvSpPr>
        <p:spPr>
          <a:xfrm>
            <a:off x="543239" y="3429000"/>
            <a:ext cx="6551828" cy="2628900"/>
          </a:xfrm>
        </p:spPr>
        <p:txBody>
          <a:bodyPr/>
          <a:lstStyle>
            <a:lvl1pPr>
              <a:defRPr/>
            </a:lvl1pPr>
          </a:lstStyle>
          <a:p>
            <a:pPr lvl="0"/>
            <a:r>
              <a:rPr lang="nl-NL" dirty="0"/>
              <a:t>[Tekst]</a:t>
            </a:r>
            <a:endParaRPr lang="de-DE" dirty="0"/>
          </a:p>
        </p:txBody>
      </p:sp>
      <p:sp>
        <p:nvSpPr>
          <p:cNvPr id="4" name="Tijdelijke aanduiding voor datum 3">
            <a:extLst>
              <a:ext uri="{FF2B5EF4-FFF2-40B4-BE49-F238E27FC236}">
                <a16:creationId xmlns:a16="http://schemas.microsoft.com/office/drawing/2014/main" id="{30F9329E-2299-4DE2-BC28-D2C7F7689168}"/>
              </a:ext>
            </a:extLst>
          </p:cNvPr>
          <p:cNvSpPr>
            <a:spLocks noGrp="1" noSelect="1"/>
          </p:cNvSpPr>
          <p:nvPr>
            <p:ph type="dt" sz="half" idx="10"/>
          </p:nvPr>
        </p:nvSpPr>
        <p:spPr/>
        <p:txBody>
          <a:bodyPr/>
          <a:lstStyle/>
          <a:p>
            <a:fld id="{7703D7CD-B121-42A5-8C50-3A1F5DD6895B}" type="datetimeFigureOut">
              <a:rPr lang="nl-NL" smtClean="0"/>
              <a:pPr/>
              <a:t>13-10-2021</a:t>
            </a:fld>
            <a:endParaRPr lang="nl-NL" dirty="0"/>
          </a:p>
        </p:txBody>
      </p:sp>
      <p:sp>
        <p:nvSpPr>
          <p:cNvPr id="5" name="Tijdelijke aanduiding voor voettekst 4">
            <a:extLst>
              <a:ext uri="{FF2B5EF4-FFF2-40B4-BE49-F238E27FC236}">
                <a16:creationId xmlns:a16="http://schemas.microsoft.com/office/drawing/2014/main" id="{8355DF6D-03A6-42C4-BD7A-C706E4A79E3B}"/>
              </a:ext>
            </a:extLst>
          </p:cNvPr>
          <p:cNvSpPr>
            <a:spLocks noGrp="1" noSelect="1"/>
          </p:cNvSpPr>
          <p:nvPr>
            <p:ph type="ftr" sz="quarter" idx="11"/>
          </p:nvPr>
        </p:nvSpPr>
        <p:spPr/>
        <p:txBody>
          <a:bodyPr/>
          <a:lstStyle/>
          <a:p>
            <a:endParaRPr lang="nl-NL" dirty="0"/>
          </a:p>
        </p:txBody>
      </p:sp>
      <p:sp>
        <p:nvSpPr>
          <p:cNvPr id="6" name="Tijdelijke aanduiding voor dianummer 5">
            <a:extLst>
              <a:ext uri="{FF2B5EF4-FFF2-40B4-BE49-F238E27FC236}">
                <a16:creationId xmlns:a16="http://schemas.microsoft.com/office/drawing/2014/main" id="{13A1C042-0A7E-4B3F-9CD4-5BE505745D77}"/>
              </a:ext>
            </a:extLst>
          </p:cNvPr>
          <p:cNvSpPr>
            <a:spLocks noGrp="1" noSelect="1"/>
          </p:cNvSpPr>
          <p:nvPr>
            <p:ph type="sldNum" sz="quarter" idx="12"/>
          </p:nvPr>
        </p:nvSpPr>
        <p:spPr/>
        <p:txBody>
          <a:bodyPr/>
          <a:lstStyle/>
          <a:p>
            <a:r>
              <a:rPr lang="nl-NL"/>
              <a:t>| </a:t>
            </a:r>
            <a:fld id="{8F18802B-E4C7-4B2D-B37A-6B7CC3C134EA}" type="slidenum">
              <a:rPr lang="nl-NL" smtClean="0"/>
              <a:pPr/>
              <a:t>‹#›</a:t>
            </a:fld>
            <a:endParaRPr lang="nl-NL" dirty="0"/>
          </a:p>
        </p:txBody>
      </p:sp>
      <p:sp>
        <p:nvSpPr>
          <p:cNvPr id="12" name="Tijdelijke aanduiding voor afbeelding 5">
            <a:extLst>
              <a:ext uri="{FF2B5EF4-FFF2-40B4-BE49-F238E27FC236}">
                <a16:creationId xmlns:a16="http://schemas.microsoft.com/office/drawing/2014/main" id="{B9435327-AE87-4AF4-937B-55FA8963C070}"/>
              </a:ext>
            </a:extLst>
          </p:cNvPr>
          <p:cNvSpPr>
            <a:spLocks noGrp="1" noSelect="1"/>
          </p:cNvSpPr>
          <p:nvPr>
            <p:ph type="pic" sz="quarter" idx="15" hasCustomPrompt="1"/>
          </p:nvPr>
        </p:nvSpPr>
        <p:spPr>
          <a:xfrm>
            <a:off x="7502335" y="3396862"/>
            <a:ext cx="4151600" cy="24627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None/>
              <a:defRPr/>
            </a:lvl1pPr>
          </a:lstStyle>
          <a:p>
            <a:r>
              <a:rPr lang="nl-NL" dirty="0"/>
              <a:t>[Afbeelding]</a:t>
            </a:r>
            <a:endParaRPr lang="aa-ET" dirty="0"/>
          </a:p>
        </p:txBody>
      </p:sp>
      <p:sp>
        <p:nvSpPr>
          <p:cNvPr id="16" name="Freeform 7">
            <a:extLst>
              <a:ext uri="{FF2B5EF4-FFF2-40B4-BE49-F238E27FC236}">
                <a16:creationId xmlns:a16="http://schemas.microsoft.com/office/drawing/2014/main" id="{B615B6DD-1DD9-4AA7-8AE4-144AF4EA65A1}"/>
              </a:ext>
            </a:extLst>
          </p:cNvPr>
          <p:cNvSpPr>
            <a:spLocks noSelect="1"/>
          </p:cNvSpPr>
          <p:nvPr userDrawn="1"/>
        </p:nvSpPr>
        <p:spPr bwMode="auto">
          <a:xfrm>
            <a:off x="542925" y="1526400"/>
            <a:ext cx="11109325" cy="9525"/>
          </a:xfrm>
          <a:custGeom>
            <a:avLst/>
            <a:gdLst>
              <a:gd name="T0" fmla="*/ 6052 w 6998"/>
              <a:gd name="T1" fmla="*/ 0 h 6"/>
              <a:gd name="T2" fmla="*/ 945 w 6998"/>
              <a:gd name="T3" fmla="*/ 0 h 6"/>
              <a:gd name="T4" fmla="*/ 0 w 6998"/>
              <a:gd name="T5" fmla="*/ 0 h 6"/>
              <a:gd name="T6" fmla="*/ 0 w 6998"/>
              <a:gd name="T7" fmla="*/ 6 h 6"/>
              <a:gd name="T8" fmla="*/ 945 w 6998"/>
              <a:gd name="T9" fmla="*/ 6 h 6"/>
              <a:gd name="T10" fmla="*/ 6052 w 6998"/>
              <a:gd name="T11" fmla="*/ 6 h 6"/>
              <a:gd name="T12" fmla="*/ 6998 w 6998"/>
              <a:gd name="T13" fmla="*/ 6 h 6"/>
              <a:gd name="T14" fmla="*/ 6998 w 6998"/>
              <a:gd name="T15" fmla="*/ 0 h 6"/>
              <a:gd name="T16" fmla="*/ 6052 w 6998"/>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98" h="6">
                <a:moveTo>
                  <a:pt x="6052" y="0"/>
                </a:moveTo>
                <a:lnTo>
                  <a:pt x="945" y="0"/>
                </a:lnTo>
                <a:lnTo>
                  <a:pt x="0" y="0"/>
                </a:lnTo>
                <a:lnTo>
                  <a:pt x="0" y="6"/>
                </a:lnTo>
                <a:lnTo>
                  <a:pt x="945" y="6"/>
                </a:lnTo>
                <a:lnTo>
                  <a:pt x="6052" y="6"/>
                </a:lnTo>
                <a:lnTo>
                  <a:pt x="6998" y="6"/>
                </a:lnTo>
                <a:lnTo>
                  <a:pt x="6998" y="0"/>
                </a:lnTo>
                <a:lnTo>
                  <a:pt x="6052" y="0"/>
                </a:lnTo>
                <a:close/>
              </a:path>
            </a:pathLst>
          </a:custGeom>
          <a:solidFill>
            <a:srgbClr val="E30613"/>
          </a:solidFill>
          <a:ln w="9525">
            <a:noFill/>
            <a:round/>
            <a:headEnd/>
            <a:tailEnd/>
          </a:ln>
        </p:spPr>
        <p:txBody>
          <a:bodyPr vert="horz" wrap="square" lIns="91440" tIns="45720" rIns="91440" bIns="45720" numCol="1" anchor="t" anchorCtr="0" compatLnSpc="1">
            <a:prstTxWarp prst="textNoShape">
              <a:avLst/>
            </a:prstTxWarp>
          </a:bodyPr>
          <a:lstStyle/>
          <a:p>
            <a:endParaRPr lang="nl-NL" b="0" dirty="0"/>
          </a:p>
        </p:txBody>
      </p:sp>
      <p:grpSp>
        <p:nvGrpSpPr>
          <p:cNvPr id="15" name="Groep 14"/>
          <p:cNvGrpSpPr>
            <a:grpSpLocks noSelect="1"/>
          </p:cNvGrpSpPr>
          <p:nvPr userDrawn="1"/>
        </p:nvGrpSpPr>
        <p:grpSpPr>
          <a:xfrm>
            <a:off x="10578472" y="6199340"/>
            <a:ext cx="1076311" cy="433656"/>
            <a:chOff x="8930626" y="6246970"/>
            <a:chExt cx="1076311" cy="433656"/>
          </a:xfrm>
        </p:grpSpPr>
        <p:sp>
          <p:nvSpPr>
            <p:cNvPr id="17" name="Freeform 5"/>
            <p:cNvSpPr>
              <a:spLocks noSelect="1"/>
            </p:cNvSpPr>
            <p:nvPr userDrawn="1"/>
          </p:nvSpPr>
          <p:spPr bwMode="auto">
            <a:xfrm>
              <a:off x="8930626" y="6320626"/>
              <a:ext cx="1008000" cy="360000"/>
            </a:xfrm>
            <a:custGeom>
              <a:avLst/>
              <a:gdLst>
                <a:gd name="T0" fmla="*/ 1578 w 3130"/>
                <a:gd name="T1" fmla="*/ 26 h 1028"/>
                <a:gd name="T2" fmla="*/ 1148 w 3130"/>
                <a:gd name="T3" fmla="*/ 26 h 1028"/>
                <a:gd name="T4" fmla="*/ 1148 w 3130"/>
                <a:gd name="T5" fmla="*/ 1005 h 1028"/>
                <a:gd name="T6" fmla="*/ 1395 w 3130"/>
                <a:gd name="T7" fmla="*/ 1005 h 1028"/>
                <a:gd name="T8" fmla="*/ 1395 w 3130"/>
                <a:gd name="T9" fmla="*/ 660 h 1028"/>
                <a:gd name="T10" fmla="*/ 1578 w 3130"/>
                <a:gd name="T11" fmla="*/ 660 h 1028"/>
                <a:gd name="T12" fmla="*/ 1928 w 3130"/>
                <a:gd name="T13" fmla="*/ 343 h 1028"/>
                <a:gd name="T14" fmla="*/ 1578 w 3130"/>
                <a:gd name="T15" fmla="*/ 26 h 1028"/>
                <a:gd name="T16" fmla="*/ 1562 w 3130"/>
                <a:gd name="T17" fmla="*/ 453 h 1028"/>
                <a:gd name="T18" fmla="*/ 1395 w 3130"/>
                <a:gd name="T19" fmla="*/ 453 h 1028"/>
                <a:gd name="T20" fmla="*/ 1395 w 3130"/>
                <a:gd name="T21" fmla="*/ 233 h 1028"/>
                <a:gd name="T22" fmla="*/ 1562 w 3130"/>
                <a:gd name="T23" fmla="*/ 233 h 1028"/>
                <a:gd name="T24" fmla="*/ 1683 w 3130"/>
                <a:gd name="T25" fmla="*/ 343 h 1028"/>
                <a:gd name="T26" fmla="*/ 1562 w 3130"/>
                <a:gd name="T27" fmla="*/ 453 h 1028"/>
                <a:gd name="T28" fmla="*/ 813 w 3130"/>
                <a:gd name="T29" fmla="*/ 705 h 1028"/>
                <a:gd name="T30" fmla="*/ 1011 w 3130"/>
                <a:gd name="T31" fmla="*/ 832 h 1028"/>
                <a:gd name="T32" fmla="*/ 566 w 3130"/>
                <a:gd name="T33" fmla="*/ 1028 h 1028"/>
                <a:gd name="T34" fmla="*/ 0 w 3130"/>
                <a:gd name="T35" fmla="*/ 514 h 1028"/>
                <a:gd name="T36" fmla="*/ 566 w 3130"/>
                <a:gd name="T37" fmla="*/ 0 h 1028"/>
                <a:gd name="T38" fmla="*/ 993 w 3130"/>
                <a:gd name="T39" fmla="*/ 177 h 1028"/>
                <a:gd name="T40" fmla="*/ 797 w 3130"/>
                <a:gd name="T41" fmla="*/ 308 h 1028"/>
                <a:gd name="T42" fmla="*/ 566 w 3130"/>
                <a:gd name="T43" fmla="*/ 220 h 1028"/>
                <a:gd name="T44" fmla="*/ 242 w 3130"/>
                <a:gd name="T45" fmla="*/ 514 h 1028"/>
                <a:gd name="T46" fmla="*/ 566 w 3130"/>
                <a:gd name="T47" fmla="*/ 808 h 1028"/>
                <a:gd name="T48" fmla="*/ 813 w 3130"/>
                <a:gd name="T49" fmla="*/ 705 h 1028"/>
                <a:gd name="T50" fmla="*/ 2564 w 3130"/>
                <a:gd name="T51" fmla="*/ 0 h 1028"/>
                <a:gd name="T52" fmla="*/ 1997 w 3130"/>
                <a:gd name="T53" fmla="*/ 514 h 1028"/>
                <a:gd name="T54" fmla="*/ 2564 w 3130"/>
                <a:gd name="T55" fmla="*/ 1028 h 1028"/>
                <a:gd name="T56" fmla="*/ 3130 w 3130"/>
                <a:gd name="T57" fmla="*/ 514 h 1028"/>
                <a:gd name="T58" fmla="*/ 2564 w 3130"/>
                <a:gd name="T59" fmla="*/ 0 h 1028"/>
                <a:gd name="T60" fmla="*/ 2564 w 3130"/>
                <a:gd name="T61" fmla="*/ 808 h 1028"/>
                <a:gd name="T62" fmla="*/ 2240 w 3130"/>
                <a:gd name="T63" fmla="*/ 514 h 1028"/>
                <a:gd name="T64" fmla="*/ 2564 w 3130"/>
                <a:gd name="T65" fmla="*/ 221 h 1028"/>
                <a:gd name="T66" fmla="*/ 2887 w 3130"/>
                <a:gd name="T67" fmla="*/ 514 h 1028"/>
                <a:gd name="T68" fmla="*/ 2564 w 3130"/>
                <a:gd name="T69" fmla="*/ 808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30" h="1028">
                  <a:moveTo>
                    <a:pt x="1578" y="26"/>
                  </a:moveTo>
                  <a:cubicBezTo>
                    <a:pt x="1148" y="26"/>
                    <a:pt x="1148" y="26"/>
                    <a:pt x="1148" y="26"/>
                  </a:cubicBezTo>
                  <a:cubicBezTo>
                    <a:pt x="1148" y="1005"/>
                    <a:pt x="1148" y="1005"/>
                    <a:pt x="1148" y="1005"/>
                  </a:cubicBezTo>
                  <a:cubicBezTo>
                    <a:pt x="1395" y="1005"/>
                    <a:pt x="1395" y="1005"/>
                    <a:pt x="1395" y="1005"/>
                  </a:cubicBezTo>
                  <a:cubicBezTo>
                    <a:pt x="1395" y="660"/>
                    <a:pt x="1395" y="660"/>
                    <a:pt x="1395" y="660"/>
                  </a:cubicBezTo>
                  <a:cubicBezTo>
                    <a:pt x="1578" y="660"/>
                    <a:pt x="1578" y="660"/>
                    <a:pt x="1578" y="660"/>
                  </a:cubicBezTo>
                  <a:cubicBezTo>
                    <a:pt x="1771" y="660"/>
                    <a:pt x="1928" y="518"/>
                    <a:pt x="1928" y="343"/>
                  </a:cubicBezTo>
                  <a:cubicBezTo>
                    <a:pt x="1928" y="168"/>
                    <a:pt x="1771" y="26"/>
                    <a:pt x="1578" y="26"/>
                  </a:cubicBezTo>
                  <a:close/>
                  <a:moveTo>
                    <a:pt x="1562" y="453"/>
                  </a:moveTo>
                  <a:cubicBezTo>
                    <a:pt x="1395" y="453"/>
                    <a:pt x="1395" y="453"/>
                    <a:pt x="1395" y="453"/>
                  </a:cubicBezTo>
                  <a:cubicBezTo>
                    <a:pt x="1395" y="233"/>
                    <a:pt x="1395" y="233"/>
                    <a:pt x="1395" y="233"/>
                  </a:cubicBezTo>
                  <a:cubicBezTo>
                    <a:pt x="1562" y="233"/>
                    <a:pt x="1562" y="233"/>
                    <a:pt x="1562" y="233"/>
                  </a:cubicBezTo>
                  <a:cubicBezTo>
                    <a:pt x="1629" y="233"/>
                    <a:pt x="1683" y="282"/>
                    <a:pt x="1683" y="343"/>
                  </a:cubicBezTo>
                  <a:cubicBezTo>
                    <a:pt x="1683" y="404"/>
                    <a:pt x="1629" y="453"/>
                    <a:pt x="1562" y="453"/>
                  </a:cubicBezTo>
                  <a:close/>
                  <a:moveTo>
                    <a:pt x="813" y="705"/>
                  </a:moveTo>
                  <a:cubicBezTo>
                    <a:pt x="1011" y="832"/>
                    <a:pt x="1011" y="832"/>
                    <a:pt x="1011" y="832"/>
                  </a:cubicBezTo>
                  <a:cubicBezTo>
                    <a:pt x="907" y="951"/>
                    <a:pt x="747" y="1028"/>
                    <a:pt x="566" y="1028"/>
                  </a:cubicBezTo>
                  <a:cubicBezTo>
                    <a:pt x="254" y="1028"/>
                    <a:pt x="0" y="798"/>
                    <a:pt x="0" y="514"/>
                  </a:cubicBezTo>
                  <a:cubicBezTo>
                    <a:pt x="0" y="230"/>
                    <a:pt x="254" y="0"/>
                    <a:pt x="566" y="0"/>
                  </a:cubicBezTo>
                  <a:cubicBezTo>
                    <a:pt x="737" y="0"/>
                    <a:pt x="889" y="69"/>
                    <a:pt x="993" y="177"/>
                  </a:cubicBezTo>
                  <a:cubicBezTo>
                    <a:pt x="797" y="308"/>
                    <a:pt x="797" y="308"/>
                    <a:pt x="797" y="308"/>
                  </a:cubicBezTo>
                  <a:cubicBezTo>
                    <a:pt x="738" y="254"/>
                    <a:pt x="656" y="220"/>
                    <a:pt x="566" y="220"/>
                  </a:cubicBezTo>
                  <a:cubicBezTo>
                    <a:pt x="387" y="220"/>
                    <a:pt x="242" y="352"/>
                    <a:pt x="242" y="514"/>
                  </a:cubicBezTo>
                  <a:cubicBezTo>
                    <a:pt x="242" y="677"/>
                    <a:pt x="387" y="808"/>
                    <a:pt x="566" y="808"/>
                  </a:cubicBezTo>
                  <a:cubicBezTo>
                    <a:pt x="665" y="808"/>
                    <a:pt x="753" y="768"/>
                    <a:pt x="813" y="705"/>
                  </a:cubicBezTo>
                  <a:close/>
                  <a:moveTo>
                    <a:pt x="2564" y="0"/>
                  </a:moveTo>
                  <a:cubicBezTo>
                    <a:pt x="2251" y="0"/>
                    <a:pt x="1997" y="230"/>
                    <a:pt x="1997" y="514"/>
                  </a:cubicBezTo>
                  <a:cubicBezTo>
                    <a:pt x="1997" y="798"/>
                    <a:pt x="2251" y="1028"/>
                    <a:pt x="2564" y="1028"/>
                  </a:cubicBezTo>
                  <a:cubicBezTo>
                    <a:pt x="2877" y="1028"/>
                    <a:pt x="3130" y="798"/>
                    <a:pt x="3130" y="514"/>
                  </a:cubicBezTo>
                  <a:cubicBezTo>
                    <a:pt x="3130" y="230"/>
                    <a:pt x="2877" y="0"/>
                    <a:pt x="2564" y="0"/>
                  </a:cubicBezTo>
                  <a:close/>
                  <a:moveTo>
                    <a:pt x="2564" y="808"/>
                  </a:moveTo>
                  <a:cubicBezTo>
                    <a:pt x="2385" y="808"/>
                    <a:pt x="2240" y="676"/>
                    <a:pt x="2240" y="514"/>
                  </a:cubicBezTo>
                  <a:cubicBezTo>
                    <a:pt x="2240" y="352"/>
                    <a:pt x="2385" y="221"/>
                    <a:pt x="2564" y="221"/>
                  </a:cubicBezTo>
                  <a:cubicBezTo>
                    <a:pt x="2743" y="221"/>
                    <a:pt x="2887" y="352"/>
                    <a:pt x="2887" y="514"/>
                  </a:cubicBezTo>
                  <a:cubicBezTo>
                    <a:pt x="2887" y="676"/>
                    <a:pt x="2743" y="808"/>
                    <a:pt x="2564" y="808"/>
                  </a:cubicBezTo>
                  <a:close/>
                </a:path>
              </a:pathLst>
            </a:custGeom>
            <a:solidFill>
              <a:srgbClr val="00414C"/>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18" name="Oval 6"/>
            <p:cNvSpPr>
              <a:spLocks noSelect="1" noChangeAspect="1" noChangeArrowheads="1"/>
            </p:cNvSpPr>
            <p:nvPr userDrawn="1"/>
          </p:nvSpPr>
          <p:spPr bwMode="auto">
            <a:xfrm>
              <a:off x="9888137" y="6246970"/>
              <a:ext cx="118800" cy="118800"/>
            </a:xfrm>
            <a:prstGeom prst="ellipse">
              <a:avLst/>
            </a:prstGeom>
            <a:solidFill>
              <a:srgbClr val="E3000B"/>
            </a:solidFill>
            <a:ln>
              <a:noFill/>
            </a:ln>
          </p:spPr>
          <p:txBody>
            <a:bodyPr vert="horz" wrap="square" lIns="91440" tIns="45720" rIns="91440" bIns="45720" numCol="1" anchor="t" anchorCtr="0" compatLnSpc="1">
              <a:prstTxWarp prst="textNoShape">
                <a:avLst/>
              </a:prstTxWarp>
            </a:bodyPr>
            <a:lstStyle/>
            <a:p>
              <a:endParaRPr lang="nl-NL" dirty="0"/>
            </a:p>
          </p:txBody>
        </p:sp>
      </p:grpSp>
    </p:spTree>
    <p:extLst>
      <p:ext uri="{BB962C8B-B14F-4D97-AF65-F5344CB8AC3E}">
        <p14:creationId xmlns:p14="http://schemas.microsoft.com/office/powerpoint/2010/main" val="417462663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Tijdelijke aanduiding voor inhoud L (JU-Free)"/>
          <p:cNvSpPr>
            <a:spLocks noGrp="1"/>
          </p:cNvSpPr>
          <p:nvPr>
            <p:ph sz="half" idx="1" hasCustomPrompt="1"/>
          </p:nvPr>
        </p:nvSpPr>
        <p:spPr>
          <a:xfrm>
            <a:off x="543240" y="1359000"/>
            <a:ext cx="5220000" cy="4698000"/>
          </a:xfrm>
        </p:spPr>
        <p:txBody>
          <a:body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 Opsomming nummer 1e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p:txBody>
      </p:sp>
      <p:sp>
        <p:nvSpPr>
          <p:cNvPr id="4" name="Tijdelijke aanduiding voor inhoud R (JU-Free)"/>
          <p:cNvSpPr>
            <a:spLocks noGrp="1"/>
          </p:cNvSpPr>
          <p:nvPr>
            <p:ph sz="half" idx="2" hasCustomPrompt="1"/>
          </p:nvPr>
        </p:nvSpPr>
        <p:spPr>
          <a:xfrm>
            <a:off x="6411316" y="1359000"/>
            <a:ext cx="5220000" cy="4698000"/>
          </a:xfrm>
        </p:spPr>
        <p:txBody>
          <a:body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 Opsomming nummer 1e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p:txBody>
      </p:sp>
      <p:sp>
        <p:nvSpPr>
          <p:cNvPr id="5" name="Titel 4">
            <a:extLst>
              <a:ext uri="{FF2B5EF4-FFF2-40B4-BE49-F238E27FC236}">
                <a16:creationId xmlns:a16="http://schemas.microsoft.com/office/drawing/2014/main" id="{A0FAD789-DF70-43F9-8D8E-41CD5F14182E}"/>
              </a:ext>
            </a:extLst>
          </p:cNvPr>
          <p:cNvSpPr>
            <a:spLocks noGrp="1" noSelect="1"/>
          </p:cNvSpPr>
          <p:nvPr>
            <p:ph type="title" hasCustomPrompt="1"/>
          </p:nvPr>
        </p:nvSpPr>
        <p:spPr/>
        <p:txBody>
          <a:bodyPr/>
          <a:lstStyle>
            <a:lvl1pPr>
              <a:defRPr/>
            </a:lvl1pPr>
          </a:lstStyle>
          <a:p>
            <a:r>
              <a:rPr lang="nl-NL" dirty="0"/>
              <a:t>[Titel]</a:t>
            </a:r>
            <a:endParaRPr lang="de-DE" dirty="0"/>
          </a:p>
        </p:txBody>
      </p:sp>
      <p:sp>
        <p:nvSpPr>
          <p:cNvPr id="12" name="Tijdelijke aanduiding voor datum 11">
            <a:extLst>
              <a:ext uri="{FF2B5EF4-FFF2-40B4-BE49-F238E27FC236}">
                <a16:creationId xmlns:a16="http://schemas.microsoft.com/office/drawing/2014/main" id="{C062C5EE-E2E1-4EB9-B2C5-B924271D57FF}"/>
              </a:ext>
            </a:extLst>
          </p:cNvPr>
          <p:cNvSpPr>
            <a:spLocks noGrp="1" noSelect="1"/>
          </p:cNvSpPr>
          <p:nvPr>
            <p:ph type="dt" sz="half" idx="10"/>
          </p:nvPr>
        </p:nvSpPr>
        <p:spPr/>
        <p:txBody>
          <a:bodyPr/>
          <a:lstStyle/>
          <a:p>
            <a:fld id="{7703D7CD-B121-42A5-8C50-3A1F5DD6895B}" type="datetimeFigureOut">
              <a:rPr lang="nl-NL" smtClean="0"/>
              <a:pPr/>
              <a:t>13-10-2021</a:t>
            </a:fld>
            <a:endParaRPr lang="nl-NL" dirty="0"/>
          </a:p>
        </p:txBody>
      </p:sp>
      <p:sp>
        <p:nvSpPr>
          <p:cNvPr id="13" name="Tijdelijke aanduiding voor voettekst 12">
            <a:extLst>
              <a:ext uri="{FF2B5EF4-FFF2-40B4-BE49-F238E27FC236}">
                <a16:creationId xmlns:a16="http://schemas.microsoft.com/office/drawing/2014/main" id="{0FFC6BE3-0D1F-4859-9B06-4948346C6D13}"/>
              </a:ext>
            </a:extLst>
          </p:cNvPr>
          <p:cNvSpPr>
            <a:spLocks noGrp="1" noSelect="1"/>
          </p:cNvSpPr>
          <p:nvPr>
            <p:ph type="ftr" sz="quarter" idx="11"/>
          </p:nvPr>
        </p:nvSpPr>
        <p:spPr/>
        <p:txBody>
          <a:bodyPr/>
          <a:lstStyle/>
          <a:p>
            <a:endParaRPr lang="nl-NL" dirty="0"/>
          </a:p>
        </p:txBody>
      </p:sp>
      <p:sp>
        <p:nvSpPr>
          <p:cNvPr id="14" name="Tijdelijke aanduiding voor dianummer 13">
            <a:extLst>
              <a:ext uri="{FF2B5EF4-FFF2-40B4-BE49-F238E27FC236}">
                <a16:creationId xmlns:a16="http://schemas.microsoft.com/office/drawing/2014/main" id="{E907FA10-53F5-4248-85E7-8DFA8D1D72FF}"/>
              </a:ext>
            </a:extLst>
          </p:cNvPr>
          <p:cNvSpPr>
            <a:spLocks noGrp="1" noSelect="1"/>
          </p:cNvSpPr>
          <p:nvPr>
            <p:ph type="sldNum" sz="quarter" idx="12"/>
          </p:nvPr>
        </p:nvSpPr>
        <p:spPr/>
        <p:txBody>
          <a:bodyPr/>
          <a:lstStyle/>
          <a:p>
            <a:r>
              <a:rPr lang="nl-NL"/>
              <a:t>| </a:t>
            </a:r>
            <a:fld id="{8F18802B-E4C7-4B2D-B37A-6B7CC3C134EA}" type="slidenum">
              <a:rPr lang="nl-NL" smtClean="0"/>
              <a:pPr/>
              <a:t>‹#›</a:t>
            </a:fld>
            <a:endParaRPr lang="nl-NL" dirty="0"/>
          </a:p>
        </p:txBody>
      </p:sp>
    </p:spTree>
    <p:extLst>
      <p:ext uri="{BB962C8B-B14F-4D97-AF65-F5344CB8AC3E}">
        <p14:creationId xmlns:p14="http://schemas.microsoft.com/office/powerpoint/2010/main" val="409509898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houd van twee (Titel 2 regels)">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EC021F5A-DB95-4F8A-9DBE-68C6CD0C83E2}"/>
              </a:ext>
            </a:extLst>
          </p:cNvPr>
          <p:cNvSpPr>
            <a:spLocks noGrp="1" noSelect="1"/>
          </p:cNvSpPr>
          <p:nvPr>
            <p:ph type="title" hasCustomPrompt="1"/>
          </p:nvPr>
        </p:nvSpPr>
        <p:spPr>
          <a:xfrm>
            <a:off x="543316" y="395020"/>
            <a:ext cx="11088000" cy="990000"/>
          </a:xfrm>
        </p:spPr>
        <p:txBody>
          <a:bodyPr anchor="b" anchorCtr="0"/>
          <a:lstStyle>
            <a:lvl1pPr>
              <a:defRPr/>
            </a:lvl1pPr>
          </a:lstStyle>
          <a:p>
            <a:r>
              <a:rPr lang="nl-NL" dirty="0"/>
              <a:t>[Titel]</a:t>
            </a:r>
          </a:p>
        </p:txBody>
      </p:sp>
      <p:sp>
        <p:nvSpPr>
          <p:cNvPr id="3" name="***Tijdelijke aanduiding voor inhoud L (JU-Free)"/>
          <p:cNvSpPr>
            <a:spLocks noGrp="1"/>
          </p:cNvSpPr>
          <p:nvPr>
            <p:ph sz="half" idx="1" hasCustomPrompt="1"/>
          </p:nvPr>
        </p:nvSpPr>
        <p:spPr>
          <a:xfrm>
            <a:off x="543240" y="1786320"/>
            <a:ext cx="5220000" cy="4271760"/>
          </a:xfrm>
        </p:spPr>
        <p:txBody>
          <a:body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 Opsomming nummer 1e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p:txBody>
      </p:sp>
      <p:sp>
        <p:nvSpPr>
          <p:cNvPr id="4" name="***Tijdelijke aanduiding voor inhoud R (JU-Free)"/>
          <p:cNvSpPr>
            <a:spLocks noGrp="1"/>
          </p:cNvSpPr>
          <p:nvPr>
            <p:ph sz="half" idx="2" hasCustomPrompt="1"/>
          </p:nvPr>
        </p:nvSpPr>
        <p:spPr>
          <a:xfrm>
            <a:off x="6411316" y="1786320"/>
            <a:ext cx="5220000" cy="4271760"/>
          </a:xfrm>
        </p:spPr>
        <p:txBody>
          <a:bodyPr/>
          <a:lstStyle/>
          <a:p>
            <a:pPr lvl="0"/>
            <a:r>
              <a:rPr lang="nl-NL" dirty="0"/>
              <a:t>[Typ tekst of klik op een pictogram om een object in te voegen]</a:t>
            </a:r>
          </a:p>
          <a:p>
            <a:pPr lvl="0"/>
            <a:r>
              <a:rPr lang="nl-NL" dirty="0"/>
              <a:t>JU-LEVEL1=Opsomming 1e niveau</a:t>
            </a:r>
          </a:p>
          <a:p>
            <a:pPr lvl="1"/>
            <a:r>
              <a:rPr lang="nl-NL" dirty="0"/>
              <a:t>JU-LEVEL2=Opsomming 2e niveau</a:t>
            </a:r>
          </a:p>
          <a:p>
            <a:pPr lvl="2"/>
            <a:r>
              <a:rPr lang="nl-NL" dirty="0"/>
              <a:t>JU-LEVEL3= Opsomming nummer 1e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p:txBody>
      </p:sp>
      <p:sp>
        <p:nvSpPr>
          <p:cNvPr id="12" name="Tijdelijke aanduiding voor datum 11">
            <a:extLst>
              <a:ext uri="{FF2B5EF4-FFF2-40B4-BE49-F238E27FC236}">
                <a16:creationId xmlns:a16="http://schemas.microsoft.com/office/drawing/2014/main" id="{C062C5EE-E2E1-4EB9-B2C5-B924271D57FF}"/>
              </a:ext>
            </a:extLst>
          </p:cNvPr>
          <p:cNvSpPr>
            <a:spLocks noGrp="1" noSelect="1"/>
          </p:cNvSpPr>
          <p:nvPr>
            <p:ph type="dt" sz="half" idx="10"/>
          </p:nvPr>
        </p:nvSpPr>
        <p:spPr/>
        <p:txBody>
          <a:bodyPr/>
          <a:lstStyle/>
          <a:p>
            <a:fld id="{7703D7CD-B121-42A5-8C50-3A1F5DD6895B}" type="datetimeFigureOut">
              <a:rPr lang="nl-NL" smtClean="0"/>
              <a:pPr/>
              <a:t>13-10-2021</a:t>
            </a:fld>
            <a:endParaRPr lang="nl-NL" dirty="0"/>
          </a:p>
        </p:txBody>
      </p:sp>
      <p:sp>
        <p:nvSpPr>
          <p:cNvPr id="13" name="Tijdelijke aanduiding voor voettekst 12">
            <a:extLst>
              <a:ext uri="{FF2B5EF4-FFF2-40B4-BE49-F238E27FC236}">
                <a16:creationId xmlns:a16="http://schemas.microsoft.com/office/drawing/2014/main" id="{0FFC6BE3-0D1F-4859-9B06-4948346C6D13}"/>
              </a:ext>
            </a:extLst>
          </p:cNvPr>
          <p:cNvSpPr>
            <a:spLocks noGrp="1" noSelect="1"/>
          </p:cNvSpPr>
          <p:nvPr>
            <p:ph type="ftr" sz="quarter" idx="11"/>
          </p:nvPr>
        </p:nvSpPr>
        <p:spPr/>
        <p:txBody>
          <a:bodyPr/>
          <a:lstStyle/>
          <a:p>
            <a:endParaRPr lang="nl-NL" dirty="0"/>
          </a:p>
        </p:txBody>
      </p:sp>
      <p:sp>
        <p:nvSpPr>
          <p:cNvPr id="14" name="Tijdelijke aanduiding voor dianummer 13">
            <a:extLst>
              <a:ext uri="{FF2B5EF4-FFF2-40B4-BE49-F238E27FC236}">
                <a16:creationId xmlns:a16="http://schemas.microsoft.com/office/drawing/2014/main" id="{E907FA10-53F5-4248-85E7-8DFA8D1D72FF}"/>
              </a:ext>
            </a:extLst>
          </p:cNvPr>
          <p:cNvSpPr>
            <a:spLocks noGrp="1" noSelect="1"/>
          </p:cNvSpPr>
          <p:nvPr>
            <p:ph type="sldNum" sz="quarter" idx="12"/>
          </p:nvPr>
        </p:nvSpPr>
        <p:spPr/>
        <p:txBody>
          <a:bodyPr/>
          <a:lstStyle/>
          <a:p>
            <a:r>
              <a:rPr lang="nl-NL"/>
              <a:t>| </a:t>
            </a:r>
            <a:fld id="{8F18802B-E4C7-4B2D-B37A-6B7CC3C134EA}" type="slidenum">
              <a:rPr lang="nl-NL" smtClean="0"/>
              <a:pPr/>
              <a:t>‹#›</a:t>
            </a:fld>
            <a:endParaRPr lang="nl-NL" dirty="0"/>
          </a:p>
        </p:txBody>
      </p:sp>
      <p:sp>
        <p:nvSpPr>
          <p:cNvPr id="16" name="Freeform 7">
            <a:extLst>
              <a:ext uri="{FF2B5EF4-FFF2-40B4-BE49-F238E27FC236}">
                <a16:creationId xmlns:a16="http://schemas.microsoft.com/office/drawing/2014/main" id="{27FD7792-9673-43D3-86DC-5E51C2E353A9}"/>
              </a:ext>
            </a:extLst>
          </p:cNvPr>
          <p:cNvSpPr>
            <a:spLocks noSelect="1"/>
          </p:cNvSpPr>
          <p:nvPr userDrawn="1"/>
        </p:nvSpPr>
        <p:spPr bwMode="auto">
          <a:xfrm>
            <a:off x="542925" y="1526400"/>
            <a:ext cx="11109325" cy="9525"/>
          </a:xfrm>
          <a:custGeom>
            <a:avLst/>
            <a:gdLst>
              <a:gd name="T0" fmla="*/ 6052 w 6998"/>
              <a:gd name="T1" fmla="*/ 0 h 6"/>
              <a:gd name="T2" fmla="*/ 945 w 6998"/>
              <a:gd name="T3" fmla="*/ 0 h 6"/>
              <a:gd name="T4" fmla="*/ 0 w 6998"/>
              <a:gd name="T5" fmla="*/ 0 h 6"/>
              <a:gd name="T6" fmla="*/ 0 w 6998"/>
              <a:gd name="T7" fmla="*/ 6 h 6"/>
              <a:gd name="T8" fmla="*/ 945 w 6998"/>
              <a:gd name="T9" fmla="*/ 6 h 6"/>
              <a:gd name="T10" fmla="*/ 6052 w 6998"/>
              <a:gd name="T11" fmla="*/ 6 h 6"/>
              <a:gd name="T12" fmla="*/ 6998 w 6998"/>
              <a:gd name="T13" fmla="*/ 6 h 6"/>
              <a:gd name="T14" fmla="*/ 6998 w 6998"/>
              <a:gd name="T15" fmla="*/ 0 h 6"/>
              <a:gd name="T16" fmla="*/ 6052 w 6998"/>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98" h="6">
                <a:moveTo>
                  <a:pt x="6052" y="0"/>
                </a:moveTo>
                <a:lnTo>
                  <a:pt x="945" y="0"/>
                </a:lnTo>
                <a:lnTo>
                  <a:pt x="0" y="0"/>
                </a:lnTo>
                <a:lnTo>
                  <a:pt x="0" y="6"/>
                </a:lnTo>
                <a:lnTo>
                  <a:pt x="945" y="6"/>
                </a:lnTo>
                <a:lnTo>
                  <a:pt x="6052" y="6"/>
                </a:lnTo>
                <a:lnTo>
                  <a:pt x="6998" y="6"/>
                </a:lnTo>
                <a:lnTo>
                  <a:pt x="6998" y="0"/>
                </a:lnTo>
                <a:lnTo>
                  <a:pt x="6052" y="0"/>
                </a:lnTo>
                <a:close/>
              </a:path>
            </a:pathLst>
          </a:custGeom>
          <a:solidFill>
            <a:srgbClr val="E30613"/>
          </a:solidFill>
          <a:ln w="9525">
            <a:noFill/>
            <a:round/>
            <a:headEnd/>
            <a:tailEnd/>
          </a:ln>
        </p:spPr>
        <p:txBody>
          <a:bodyPr vert="horz" wrap="square" lIns="91440" tIns="45720" rIns="91440" bIns="45720" numCol="1" anchor="t" anchorCtr="0" compatLnSpc="1">
            <a:prstTxWarp prst="textNoShape">
              <a:avLst/>
            </a:prstTxWarp>
          </a:bodyPr>
          <a:lstStyle/>
          <a:p>
            <a:endParaRPr lang="nl-NL" b="0" dirty="0"/>
          </a:p>
        </p:txBody>
      </p:sp>
      <p:grpSp>
        <p:nvGrpSpPr>
          <p:cNvPr id="15" name="Groep 14"/>
          <p:cNvGrpSpPr>
            <a:grpSpLocks noSelect="1"/>
          </p:cNvGrpSpPr>
          <p:nvPr userDrawn="1"/>
        </p:nvGrpSpPr>
        <p:grpSpPr>
          <a:xfrm>
            <a:off x="10578472" y="6199340"/>
            <a:ext cx="1076311" cy="433656"/>
            <a:chOff x="8930626" y="6246970"/>
            <a:chExt cx="1076311" cy="433656"/>
          </a:xfrm>
        </p:grpSpPr>
        <p:sp>
          <p:nvSpPr>
            <p:cNvPr id="17" name="Freeform 5"/>
            <p:cNvSpPr>
              <a:spLocks noSelect="1"/>
            </p:cNvSpPr>
            <p:nvPr userDrawn="1"/>
          </p:nvSpPr>
          <p:spPr bwMode="auto">
            <a:xfrm>
              <a:off x="8930626" y="6320626"/>
              <a:ext cx="1008000" cy="360000"/>
            </a:xfrm>
            <a:custGeom>
              <a:avLst/>
              <a:gdLst>
                <a:gd name="T0" fmla="*/ 1578 w 3130"/>
                <a:gd name="T1" fmla="*/ 26 h 1028"/>
                <a:gd name="T2" fmla="*/ 1148 w 3130"/>
                <a:gd name="T3" fmla="*/ 26 h 1028"/>
                <a:gd name="T4" fmla="*/ 1148 w 3130"/>
                <a:gd name="T5" fmla="*/ 1005 h 1028"/>
                <a:gd name="T6" fmla="*/ 1395 w 3130"/>
                <a:gd name="T7" fmla="*/ 1005 h 1028"/>
                <a:gd name="T8" fmla="*/ 1395 w 3130"/>
                <a:gd name="T9" fmla="*/ 660 h 1028"/>
                <a:gd name="T10" fmla="*/ 1578 w 3130"/>
                <a:gd name="T11" fmla="*/ 660 h 1028"/>
                <a:gd name="T12" fmla="*/ 1928 w 3130"/>
                <a:gd name="T13" fmla="*/ 343 h 1028"/>
                <a:gd name="T14" fmla="*/ 1578 w 3130"/>
                <a:gd name="T15" fmla="*/ 26 h 1028"/>
                <a:gd name="T16" fmla="*/ 1562 w 3130"/>
                <a:gd name="T17" fmla="*/ 453 h 1028"/>
                <a:gd name="T18" fmla="*/ 1395 w 3130"/>
                <a:gd name="T19" fmla="*/ 453 h 1028"/>
                <a:gd name="T20" fmla="*/ 1395 w 3130"/>
                <a:gd name="T21" fmla="*/ 233 h 1028"/>
                <a:gd name="T22" fmla="*/ 1562 w 3130"/>
                <a:gd name="T23" fmla="*/ 233 h 1028"/>
                <a:gd name="T24" fmla="*/ 1683 w 3130"/>
                <a:gd name="T25" fmla="*/ 343 h 1028"/>
                <a:gd name="T26" fmla="*/ 1562 w 3130"/>
                <a:gd name="T27" fmla="*/ 453 h 1028"/>
                <a:gd name="T28" fmla="*/ 813 w 3130"/>
                <a:gd name="T29" fmla="*/ 705 h 1028"/>
                <a:gd name="T30" fmla="*/ 1011 w 3130"/>
                <a:gd name="T31" fmla="*/ 832 h 1028"/>
                <a:gd name="T32" fmla="*/ 566 w 3130"/>
                <a:gd name="T33" fmla="*/ 1028 h 1028"/>
                <a:gd name="T34" fmla="*/ 0 w 3130"/>
                <a:gd name="T35" fmla="*/ 514 h 1028"/>
                <a:gd name="T36" fmla="*/ 566 w 3130"/>
                <a:gd name="T37" fmla="*/ 0 h 1028"/>
                <a:gd name="T38" fmla="*/ 993 w 3130"/>
                <a:gd name="T39" fmla="*/ 177 h 1028"/>
                <a:gd name="T40" fmla="*/ 797 w 3130"/>
                <a:gd name="T41" fmla="*/ 308 h 1028"/>
                <a:gd name="T42" fmla="*/ 566 w 3130"/>
                <a:gd name="T43" fmla="*/ 220 h 1028"/>
                <a:gd name="T44" fmla="*/ 242 w 3130"/>
                <a:gd name="T45" fmla="*/ 514 h 1028"/>
                <a:gd name="T46" fmla="*/ 566 w 3130"/>
                <a:gd name="T47" fmla="*/ 808 h 1028"/>
                <a:gd name="T48" fmla="*/ 813 w 3130"/>
                <a:gd name="T49" fmla="*/ 705 h 1028"/>
                <a:gd name="T50" fmla="*/ 2564 w 3130"/>
                <a:gd name="T51" fmla="*/ 0 h 1028"/>
                <a:gd name="T52" fmla="*/ 1997 w 3130"/>
                <a:gd name="T53" fmla="*/ 514 h 1028"/>
                <a:gd name="T54" fmla="*/ 2564 w 3130"/>
                <a:gd name="T55" fmla="*/ 1028 h 1028"/>
                <a:gd name="T56" fmla="*/ 3130 w 3130"/>
                <a:gd name="T57" fmla="*/ 514 h 1028"/>
                <a:gd name="T58" fmla="*/ 2564 w 3130"/>
                <a:gd name="T59" fmla="*/ 0 h 1028"/>
                <a:gd name="T60" fmla="*/ 2564 w 3130"/>
                <a:gd name="T61" fmla="*/ 808 h 1028"/>
                <a:gd name="T62" fmla="*/ 2240 w 3130"/>
                <a:gd name="T63" fmla="*/ 514 h 1028"/>
                <a:gd name="T64" fmla="*/ 2564 w 3130"/>
                <a:gd name="T65" fmla="*/ 221 h 1028"/>
                <a:gd name="T66" fmla="*/ 2887 w 3130"/>
                <a:gd name="T67" fmla="*/ 514 h 1028"/>
                <a:gd name="T68" fmla="*/ 2564 w 3130"/>
                <a:gd name="T69" fmla="*/ 808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30" h="1028">
                  <a:moveTo>
                    <a:pt x="1578" y="26"/>
                  </a:moveTo>
                  <a:cubicBezTo>
                    <a:pt x="1148" y="26"/>
                    <a:pt x="1148" y="26"/>
                    <a:pt x="1148" y="26"/>
                  </a:cubicBezTo>
                  <a:cubicBezTo>
                    <a:pt x="1148" y="1005"/>
                    <a:pt x="1148" y="1005"/>
                    <a:pt x="1148" y="1005"/>
                  </a:cubicBezTo>
                  <a:cubicBezTo>
                    <a:pt x="1395" y="1005"/>
                    <a:pt x="1395" y="1005"/>
                    <a:pt x="1395" y="1005"/>
                  </a:cubicBezTo>
                  <a:cubicBezTo>
                    <a:pt x="1395" y="660"/>
                    <a:pt x="1395" y="660"/>
                    <a:pt x="1395" y="660"/>
                  </a:cubicBezTo>
                  <a:cubicBezTo>
                    <a:pt x="1578" y="660"/>
                    <a:pt x="1578" y="660"/>
                    <a:pt x="1578" y="660"/>
                  </a:cubicBezTo>
                  <a:cubicBezTo>
                    <a:pt x="1771" y="660"/>
                    <a:pt x="1928" y="518"/>
                    <a:pt x="1928" y="343"/>
                  </a:cubicBezTo>
                  <a:cubicBezTo>
                    <a:pt x="1928" y="168"/>
                    <a:pt x="1771" y="26"/>
                    <a:pt x="1578" y="26"/>
                  </a:cubicBezTo>
                  <a:close/>
                  <a:moveTo>
                    <a:pt x="1562" y="453"/>
                  </a:moveTo>
                  <a:cubicBezTo>
                    <a:pt x="1395" y="453"/>
                    <a:pt x="1395" y="453"/>
                    <a:pt x="1395" y="453"/>
                  </a:cubicBezTo>
                  <a:cubicBezTo>
                    <a:pt x="1395" y="233"/>
                    <a:pt x="1395" y="233"/>
                    <a:pt x="1395" y="233"/>
                  </a:cubicBezTo>
                  <a:cubicBezTo>
                    <a:pt x="1562" y="233"/>
                    <a:pt x="1562" y="233"/>
                    <a:pt x="1562" y="233"/>
                  </a:cubicBezTo>
                  <a:cubicBezTo>
                    <a:pt x="1629" y="233"/>
                    <a:pt x="1683" y="282"/>
                    <a:pt x="1683" y="343"/>
                  </a:cubicBezTo>
                  <a:cubicBezTo>
                    <a:pt x="1683" y="404"/>
                    <a:pt x="1629" y="453"/>
                    <a:pt x="1562" y="453"/>
                  </a:cubicBezTo>
                  <a:close/>
                  <a:moveTo>
                    <a:pt x="813" y="705"/>
                  </a:moveTo>
                  <a:cubicBezTo>
                    <a:pt x="1011" y="832"/>
                    <a:pt x="1011" y="832"/>
                    <a:pt x="1011" y="832"/>
                  </a:cubicBezTo>
                  <a:cubicBezTo>
                    <a:pt x="907" y="951"/>
                    <a:pt x="747" y="1028"/>
                    <a:pt x="566" y="1028"/>
                  </a:cubicBezTo>
                  <a:cubicBezTo>
                    <a:pt x="254" y="1028"/>
                    <a:pt x="0" y="798"/>
                    <a:pt x="0" y="514"/>
                  </a:cubicBezTo>
                  <a:cubicBezTo>
                    <a:pt x="0" y="230"/>
                    <a:pt x="254" y="0"/>
                    <a:pt x="566" y="0"/>
                  </a:cubicBezTo>
                  <a:cubicBezTo>
                    <a:pt x="737" y="0"/>
                    <a:pt x="889" y="69"/>
                    <a:pt x="993" y="177"/>
                  </a:cubicBezTo>
                  <a:cubicBezTo>
                    <a:pt x="797" y="308"/>
                    <a:pt x="797" y="308"/>
                    <a:pt x="797" y="308"/>
                  </a:cubicBezTo>
                  <a:cubicBezTo>
                    <a:pt x="738" y="254"/>
                    <a:pt x="656" y="220"/>
                    <a:pt x="566" y="220"/>
                  </a:cubicBezTo>
                  <a:cubicBezTo>
                    <a:pt x="387" y="220"/>
                    <a:pt x="242" y="352"/>
                    <a:pt x="242" y="514"/>
                  </a:cubicBezTo>
                  <a:cubicBezTo>
                    <a:pt x="242" y="677"/>
                    <a:pt x="387" y="808"/>
                    <a:pt x="566" y="808"/>
                  </a:cubicBezTo>
                  <a:cubicBezTo>
                    <a:pt x="665" y="808"/>
                    <a:pt x="753" y="768"/>
                    <a:pt x="813" y="705"/>
                  </a:cubicBezTo>
                  <a:close/>
                  <a:moveTo>
                    <a:pt x="2564" y="0"/>
                  </a:moveTo>
                  <a:cubicBezTo>
                    <a:pt x="2251" y="0"/>
                    <a:pt x="1997" y="230"/>
                    <a:pt x="1997" y="514"/>
                  </a:cubicBezTo>
                  <a:cubicBezTo>
                    <a:pt x="1997" y="798"/>
                    <a:pt x="2251" y="1028"/>
                    <a:pt x="2564" y="1028"/>
                  </a:cubicBezTo>
                  <a:cubicBezTo>
                    <a:pt x="2877" y="1028"/>
                    <a:pt x="3130" y="798"/>
                    <a:pt x="3130" y="514"/>
                  </a:cubicBezTo>
                  <a:cubicBezTo>
                    <a:pt x="3130" y="230"/>
                    <a:pt x="2877" y="0"/>
                    <a:pt x="2564" y="0"/>
                  </a:cubicBezTo>
                  <a:close/>
                  <a:moveTo>
                    <a:pt x="2564" y="808"/>
                  </a:moveTo>
                  <a:cubicBezTo>
                    <a:pt x="2385" y="808"/>
                    <a:pt x="2240" y="676"/>
                    <a:pt x="2240" y="514"/>
                  </a:cubicBezTo>
                  <a:cubicBezTo>
                    <a:pt x="2240" y="352"/>
                    <a:pt x="2385" y="221"/>
                    <a:pt x="2564" y="221"/>
                  </a:cubicBezTo>
                  <a:cubicBezTo>
                    <a:pt x="2743" y="221"/>
                    <a:pt x="2887" y="352"/>
                    <a:pt x="2887" y="514"/>
                  </a:cubicBezTo>
                  <a:cubicBezTo>
                    <a:pt x="2887" y="676"/>
                    <a:pt x="2743" y="808"/>
                    <a:pt x="2564" y="808"/>
                  </a:cubicBezTo>
                  <a:close/>
                </a:path>
              </a:pathLst>
            </a:custGeom>
            <a:solidFill>
              <a:srgbClr val="00414C"/>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18" name="Oval 6"/>
            <p:cNvSpPr>
              <a:spLocks noSelect="1" noChangeAspect="1" noChangeArrowheads="1"/>
            </p:cNvSpPr>
            <p:nvPr userDrawn="1"/>
          </p:nvSpPr>
          <p:spPr bwMode="auto">
            <a:xfrm>
              <a:off x="9888137" y="6246970"/>
              <a:ext cx="118800" cy="118800"/>
            </a:xfrm>
            <a:prstGeom prst="ellipse">
              <a:avLst/>
            </a:prstGeom>
            <a:solidFill>
              <a:srgbClr val="E3000B"/>
            </a:solidFill>
            <a:ln>
              <a:noFill/>
            </a:ln>
          </p:spPr>
          <p:txBody>
            <a:bodyPr vert="horz" wrap="square" lIns="91440" tIns="45720" rIns="91440" bIns="45720" numCol="1" anchor="t" anchorCtr="0" compatLnSpc="1">
              <a:prstTxWarp prst="textNoShape">
                <a:avLst/>
              </a:prstTxWarp>
            </a:bodyPr>
            <a:lstStyle/>
            <a:p>
              <a:endParaRPr lang="nl-NL" dirty="0"/>
            </a:p>
          </p:txBody>
        </p:sp>
      </p:grpSp>
    </p:spTree>
    <p:extLst>
      <p:ext uri="{BB962C8B-B14F-4D97-AF65-F5344CB8AC3E}">
        <p14:creationId xmlns:p14="http://schemas.microsoft.com/office/powerpoint/2010/main" val="128226184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noSelect="1"/>
          </p:cNvSpPr>
          <p:nvPr>
            <p:ph type="title" hasCustomPrompt="1"/>
          </p:nvPr>
        </p:nvSpPr>
        <p:spPr/>
        <p:txBody>
          <a:bodyPr/>
          <a:lstStyle/>
          <a:p>
            <a:r>
              <a:rPr lang="nl-NL" dirty="0"/>
              <a:t>[Titel]</a:t>
            </a:r>
          </a:p>
        </p:txBody>
      </p:sp>
      <p:sp>
        <p:nvSpPr>
          <p:cNvPr id="3" name="Tijdelijke aanduiding voor datum 2">
            <a:extLst>
              <a:ext uri="{FF2B5EF4-FFF2-40B4-BE49-F238E27FC236}">
                <a16:creationId xmlns:a16="http://schemas.microsoft.com/office/drawing/2014/main" id="{D456F74E-4DD4-404E-BBC7-088ABEF49489}"/>
              </a:ext>
            </a:extLst>
          </p:cNvPr>
          <p:cNvSpPr>
            <a:spLocks noGrp="1" noSelect="1"/>
          </p:cNvSpPr>
          <p:nvPr>
            <p:ph type="dt" sz="half" idx="10"/>
          </p:nvPr>
        </p:nvSpPr>
        <p:spPr/>
        <p:txBody>
          <a:bodyPr/>
          <a:lstStyle/>
          <a:p>
            <a:fld id="{7703D7CD-B121-42A5-8C50-3A1F5DD6895B}" type="datetimeFigureOut">
              <a:rPr lang="nl-NL" smtClean="0"/>
              <a:pPr/>
              <a:t>13-10-2021</a:t>
            </a:fld>
            <a:endParaRPr lang="nl-NL" dirty="0"/>
          </a:p>
        </p:txBody>
      </p:sp>
      <p:sp>
        <p:nvSpPr>
          <p:cNvPr id="4" name="Tijdelijke aanduiding voor voettekst 3">
            <a:extLst>
              <a:ext uri="{FF2B5EF4-FFF2-40B4-BE49-F238E27FC236}">
                <a16:creationId xmlns:a16="http://schemas.microsoft.com/office/drawing/2014/main" id="{74877BCB-0FCB-44FE-AE1E-D07C42747B6E}"/>
              </a:ext>
            </a:extLst>
          </p:cNvPr>
          <p:cNvSpPr>
            <a:spLocks noGrp="1" noSelect="1"/>
          </p:cNvSpPr>
          <p:nvPr>
            <p:ph type="ftr" sz="quarter" idx="11"/>
          </p:nvPr>
        </p:nvSpPr>
        <p:spPr/>
        <p:txBody>
          <a:bodyPr/>
          <a:lstStyle/>
          <a:p>
            <a:endParaRPr lang="nl-NL" dirty="0"/>
          </a:p>
        </p:txBody>
      </p:sp>
      <p:sp>
        <p:nvSpPr>
          <p:cNvPr id="5" name="Tijdelijke aanduiding voor dianummer 4">
            <a:extLst>
              <a:ext uri="{FF2B5EF4-FFF2-40B4-BE49-F238E27FC236}">
                <a16:creationId xmlns:a16="http://schemas.microsoft.com/office/drawing/2014/main" id="{1F6CB1DB-370A-4FEA-8FCA-8EEC456D8508}"/>
              </a:ext>
            </a:extLst>
          </p:cNvPr>
          <p:cNvSpPr>
            <a:spLocks noGrp="1" noSelect="1"/>
          </p:cNvSpPr>
          <p:nvPr>
            <p:ph type="sldNum" sz="quarter" idx="12"/>
          </p:nvPr>
        </p:nvSpPr>
        <p:spPr/>
        <p:txBody>
          <a:bodyPr/>
          <a:lstStyle/>
          <a:p>
            <a:r>
              <a:rPr lang="nl-NL"/>
              <a:t>| </a:t>
            </a:r>
            <a:fld id="{8F18802B-E4C7-4B2D-B37A-6B7CC3C134EA}" type="slidenum">
              <a:rPr lang="nl-NL" smtClean="0"/>
              <a:pPr/>
              <a:t>‹#›</a:t>
            </a:fld>
            <a:endParaRPr lang="nl-NL" dirty="0"/>
          </a:p>
        </p:txBody>
      </p:sp>
    </p:spTree>
    <p:extLst>
      <p:ext uri="{BB962C8B-B14F-4D97-AF65-F5344CB8AC3E}">
        <p14:creationId xmlns:p14="http://schemas.microsoft.com/office/powerpoint/2010/main" val="152242171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lleen titel (2 regels)">
    <p:spTree>
      <p:nvGrpSpPr>
        <p:cNvPr id="1" name=""/>
        <p:cNvGrpSpPr/>
        <p:nvPr/>
      </p:nvGrpSpPr>
      <p:grpSpPr>
        <a:xfrm>
          <a:off x="0" y="0"/>
          <a:ext cx="0" cy="0"/>
          <a:chOff x="0" y="0"/>
          <a:chExt cx="0" cy="0"/>
        </a:xfrm>
      </p:grpSpPr>
      <p:sp>
        <p:nvSpPr>
          <p:cNvPr id="2" name="***Titel 1"/>
          <p:cNvSpPr>
            <a:spLocks noGrp="1" noSelect="1"/>
          </p:cNvSpPr>
          <p:nvPr>
            <p:ph type="title" hasCustomPrompt="1"/>
          </p:nvPr>
        </p:nvSpPr>
        <p:spPr>
          <a:xfrm>
            <a:off x="543316" y="395020"/>
            <a:ext cx="11088000" cy="990000"/>
          </a:xfrm>
        </p:spPr>
        <p:txBody>
          <a:bodyPr anchor="b" anchorCtr="0"/>
          <a:lstStyle>
            <a:lvl1pPr>
              <a:defRPr/>
            </a:lvl1pPr>
          </a:lstStyle>
          <a:p>
            <a:r>
              <a:rPr lang="nl-NL" dirty="0"/>
              <a:t>[Titel]</a:t>
            </a:r>
          </a:p>
        </p:txBody>
      </p:sp>
      <p:sp>
        <p:nvSpPr>
          <p:cNvPr id="4" name="Tijdelijke aanduiding voor datum 3">
            <a:extLst>
              <a:ext uri="{FF2B5EF4-FFF2-40B4-BE49-F238E27FC236}">
                <a16:creationId xmlns:a16="http://schemas.microsoft.com/office/drawing/2014/main" id="{30F9329E-2299-4DE2-BC28-D2C7F7689168}"/>
              </a:ext>
            </a:extLst>
          </p:cNvPr>
          <p:cNvSpPr>
            <a:spLocks noGrp="1" noSelect="1"/>
          </p:cNvSpPr>
          <p:nvPr>
            <p:ph type="dt" sz="half" idx="10"/>
          </p:nvPr>
        </p:nvSpPr>
        <p:spPr/>
        <p:txBody>
          <a:bodyPr/>
          <a:lstStyle/>
          <a:p>
            <a:fld id="{7703D7CD-B121-42A5-8C50-3A1F5DD6895B}" type="datetimeFigureOut">
              <a:rPr lang="nl-NL" smtClean="0"/>
              <a:pPr/>
              <a:t>13-10-2021</a:t>
            </a:fld>
            <a:endParaRPr lang="nl-NL" dirty="0"/>
          </a:p>
        </p:txBody>
      </p:sp>
      <p:sp>
        <p:nvSpPr>
          <p:cNvPr id="5" name="Tijdelijke aanduiding voor voettekst 4">
            <a:extLst>
              <a:ext uri="{FF2B5EF4-FFF2-40B4-BE49-F238E27FC236}">
                <a16:creationId xmlns:a16="http://schemas.microsoft.com/office/drawing/2014/main" id="{8355DF6D-03A6-42C4-BD7A-C706E4A79E3B}"/>
              </a:ext>
            </a:extLst>
          </p:cNvPr>
          <p:cNvSpPr>
            <a:spLocks noGrp="1" noSelect="1"/>
          </p:cNvSpPr>
          <p:nvPr>
            <p:ph type="ftr" sz="quarter" idx="11"/>
          </p:nvPr>
        </p:nvSpPr>
        <p:spPr/>
        <p:txBody>
          <a:bodyPr/>
          <a:lstStyle/>
          <a:p>
            <a:endParaRPr lang="nl-NL" dirty="0"/>
          </a:p>
        </p:txBody>
      </p:sp>
      <p:sp>
        <p:nvSpPr>
          <p:cNvPr id="6" name="Tijdelijke aanduiding voor dianummer 5">
            <a:extLst>
              <a:ext uri="{FF2B5EF4-FFF2-40B4-BE49-F238E27FC236}">
                <a16:creationId xmlns:a16="http://schemas.microsoft.com/office/drawing/2014/main" id="{13A1C042-0A7E-4B3F-9CD4-5BE505745D77}"/>
              </a:ext>
            </a:extLst>
          </p:cNvPr>
          <p:cNvSpPr>
            <a:spLocks noGrp="1" noSelect="1"/>
          </p:cNvSpPr>
          <p:nvPr>
            <p:ph type="sldNum" sz="quarter" idx="12"/>
          </p:nvPr>
        </p:nvSpPr>
        <p:spPr/>
        <p:txBody>
          <a:bodyPr/>
          <a:lstStyle/>
          <a:p>
            <a:r>
              <a:rPr lang="nl-NL"/>
              <a:t>| </a:t>
            </a:r>
            <a:fld id="{8F18802B-E4C7-4B2D-B37A-6B7CC3C134EA}" type="slidenum">
              <a:rPr lang="nl-NL" smtClean="0"/>
              <a:pPr/>
              <a:t>‹#›</a:t>
            </a:fld>
            <a:endParaRPr lang="nl-NL" dirty="0"/>
          </a:p>
        </p:txBody>
      </p:sp>
      <p:sp>
        <p:nvSpPr>
          <p:cNvPr id="11" name="Freeform 7">
            <a:extLst>
              <a:ext uri="{FF2B5EF4-FFF2-40B4-BE49-F238E27FC236}">
                <a16:creationId xmlns:a16="http://schemas.microsoft.com/office/drawing/2014/main" id="{2FF54C48-C1D4-474D-A22E-B472265CF57B}"/>
              </a:ext>
            </a:extLst>
          </p:cNvPr>
          <p:cNvSpPr>
            <a:spLocks noSelect="1"/>
          </p:cNvSpPr>
          <p:nvPr userDrawn="1"/>
        </p:nvSpPr>
        <p:spPr bwMode="auto">
          <a:xfrm>
            <a:off x="542925" y="1526400"/>
            <a:ext cx="11109325" cy="9525"/>
          </a:xfrm>
          <a:custGeom>
            <a:avLst/>
            <a:gdLst>
              <a:gd name="T0" fmla="*/ 6052 w 6998"/>
              <a:gd name="T1" fmla="*/ 0 h 6"/>
              <a:gd name="T2" fmla="*/ 945 w 6998"/>
              <a:gd name="T3" fmla="*/ 0 h 6"/>
              <a:gd name="T4" fmla="*/ 0 w 6998"/>
              <a:gd name="T5" fmla="*/ 0 h 6"/>
              <a:gd name="T6" fmla="*/ 0 w 6998"/>
              <a:gd name="T7" fmla="*/ 6 h 6"/>
              <a:gd name="T8" fmla="*/ 945 w 6998"/>
              <a:gd name="T9" fmla="*/ 6 h 6"/>
              <a:gd name="T10" fmla="*/ 6052 w 6998"/>
              <a:gd name="T11" fmla="*/ 6 h 6"/>
              <a:gd name="T12" fmla="*/ 6998 w 6998"/>
              <a:gd name="T13" fmla="*/ 6 h 6"/>
              <a:gd name="T14" fmla="*/ 6998 w 6998"/>
              <a:gd name="T15" fmla="*/ 0 h 6"/>
              <a:gd name="T16" fmla="*/ 6052 w 6998"/>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98" h="6">
                <a:moveTo>
                  <a:pt x="6052" y="0"/>
                </a:moveTo>
                <a:lnTo>
                  <a:pt x="945" y="0"/>
                </a:lnTo>
                <a:lnTo>
                  <a:pt x="0" y="0"/>
                </a:lnTo>
                <a:lnTo>
                  <a:pt x="0" y="6"/>
                </a:lnTo>
                <a:lnTo>
                  <a:pt x="945" y="6"/>
                </a:lnTo>
                <a:lnTo>
                  <a:pt x="6052" y="6"/>
                </a:lnTo>
                <a:lnTo>
                  <a:pt x="6998" y="6"/>
                </a:lnTo>
                <a:lnTo>
                  <a:pt x="6998" y="0"/>
                </a:lnTo>
                <a:lnTo>
                  <a:pt x="6052" y="0"/>
                </a:lnTo>
                <a:close/>
              </a:path>
            </a:pathLst>
          </a:custGeom>
          <a:solidFill>
            <a:srgbClr val="E30613"/>
          </a:solidFill>
          <a:ln w="9525">
            <a:noFill/>
            <a:round/>
            <a:headEnd/>
            <a:tailEnd/>
          </a:ln>
        </p:spPr>
        <p:txBody>
          <a:bodyPr vert="horz" wrap="square" lIns="91440" tIns="45720" rIns="91440" bIns="45720" numCol="1" anchor="t" anchorCtr="0" compatLnSpc="1">
            <a:prstTxWarp prst="textNoShape">
              <a:avLst/>
            </a:prstTxWarp>
          </a:bodyPr>
          <a:lstStyle/>
          <a:p>
            <a:endParaRPr lang="nl-NL" b="0" dirty="0"/>
          </a:p>
        </p:txBody>
      </p:sp>
      <p:grpSp>
        <p:nvGrpSpPr>
          <p:cNvPr id="10" name="Groep 9"/>
          <p:cNvGrpSpPr>
            <a:grpSpLocks noSelect="1"/>
          </p:cNvGrpSpPr>
          <p:nvPr userDrawn="1"/>
        </p:nvGrpSpPr>
        <p:grpSpPr>
          <a:xfrm>
            <a:off x="10578472" y="6199340"/>
            <a:ext cx="1076311" cy="433656"/>
            <a:chOff x="8930626" y="6246970"/>
            <a:chExt cx="1076311" cy="433656"/>
          </a:xfrm>
        </p:grpSpPr>
        <p:sp>
          <p:nvSpPr>
            <p:cNvPr id="12" name="Freeform 5"/>
            <p:cNvSpPr>
              <a:spLocks noSelect="1"/>
            </p:cNvSpPr>
            <p:nvPr userDrawn="1"/>
          </p:nvSpPr>
          <p:spPr bwMode="auto">
            <a:xfrm>
              <a:off x="8930626" y="6320626"/>
              <a:ext cx="1008000" cy="360000"/>
            </a:xfrm>
            <a:custGeom>
              <a:avLst/>
              <a:gdLst>
                <a:gd name="T0" fmla="*/ 1578 w 3130"/>
                <a:gd name="T1" fmla="*/ 26 h 1028"/>
                <a:gd name="T2" fmla="*/ 1148 w 3130"/>
                <a:gd name="T3" fmla="*/ 26 h 1028"/>
                <a:gd name="T4" fmla="*/ 1148 w 3130"/>
                <a:gd name="T5" fmla="*/ 1005 h 1028"/>
                <a:gd name="T6" fmla="*/ 1395 w 3130"/>
                <a:gd name="T7" fmla="*/ 1005 h 1028"/>
                <a:gd name="T8" fmla="*/ 1395 w 3130"/>
                <a:gd name="T9" fmla="*/ 660 h 1028"/>
                <a:gd name="T10" fmla="*/ 1578 w 3130"/>
                <a:gd name="T11" fmla="*/ 660 h 1028"/>
                <a:gd name="T12" fmla="*/ 1928 w 3130"/>
                <a:gd name="T13" fmla="*/ 343 h 1028"/>
                <a:gd name="T14" fmla="*/ 1578 w 3130"/>
                <a:gd name="T15" fmla="*/ 26 h 1028"/>
                <a:gd name="T16" fmla="*/ 1562 w 3130"/>
                <a:gd name="T17" fmla="*/ 453 h 1028"/>
                <a:gd name="T18" fmla="*/ 1395 w 3130"/>
                <a:gd name="T19" fmla="*/ 453 h 1028"/>
                <a:gd name="T20" fmla="*/ 1395 w 3130"/>
                <a:gd name="T21" fmla="*/ 233 h 1028"/>
                <a:gd name="T22" fmla="*/ 1562 w 3130"/>
                <a:gd name="T23" fmla="*/ 233 h 1028"/>
                <a:gd name="T24" fmla="*/ 1683 w 3130"/>
                <a:gd name="T25" fmla="*/ 343 h 1028"/>
                <a:gd name="T26" fmla="*/ 1562 w 3130"/>
                <a:gd name="T27" fmla="*/ 453 h 1028"/>
                <a:gd name="T28" fmla="*/ 813 w 3130"/>
                <a:gd name="T29" fmla="*/ 705 h 1028"/>
                <a:gd name="T30" fmla="*/ 1011 w 3130"/>
                <a:gd name="T31" fmla="*/ 832 h 1028"/>
                <a:gd name="T32" fmla="*/ 566 w 3130"/>
                <a:gd name="T33" fmla="*/ 1028 h 1028"/>
                <a:gd name="T34" fmla="*/ 0 w 3130"/>
                <a:gd name="T35" fmla="*/ 514 h 1028"/>
                <a:gd name="T36" fmla="*/ 566 w 3130"/>
                <a:gd name="T37" fmla="*/ 0 h 1028"/>
                <a:gd name="T38" fmla="*/ 993 w 3130"/>
                <a:gd name="T39" fmla="*/ 177 h 1028"/>
                <a:gd name="T40" fmla="*/ 797 w 3130"/>
                <a:gd name="T41" fmla="*/ 308 h 1028"/>
                <a:gd name="T42" fmla="*/ 566 w 3130"/>
                <a:gd name="T43" fmla="*/ 220 h 1028"/>
                <a:gd name="T44" fmla="*/ 242 w 3130"/>
                <a:gd name="T45" fmla="*/ 514 h 1028"/>
                <a:gd name="T46" fmla="*/ 566 w 3130"/>
                <a:gd name="T47" fmla="*/ 808 h 1028"/>
                <a:gd name="T48" fmla="*/ 813 w 3130"/>
                <a:gd name="T49" fmla="*/ 705 h 1028"/>
                <a:gd name="T50" fmla="*/ 2564 w 3130"/>
                <a:gd name="T51" fmla="*/ 0 h 1028"/>
                <a:gd name="T52" fmla="*/ 1997 w 3130"/>
                <a:gd name="T53" fmla="*/ 514 h 1028"/>
                <a:gd name="T54" fmla="*/ 2564 w 3130"/>
                <a:gd name="T55" fmla="*/ 1028 h 1028"/>
                <a:gd name="T56" fmla="*/ 3130 w 3130"/>
                <a:gd name="T57" fmla="*/ 514 h 1028"/>
                <a:gd name="T58" fmla="*/ 2564 w 3130"/>
                <a:gd name="T59" fmla="*/ 0 h 1028"/>
                <a:gd name="T60" fmla="*/ 2564 w 3130"/>
                <a:gd name="T61" fmla="*/ 808 h 1028"/>
                <a:gd name="T62" fmla="*/ 2240 w 3130"/>
                <a:gd name="T63" fmla="*/ 514 h 1028"/>
                <a:gd name="T64" fmla="*/ 2564 w 3130"/>
                <a:gd name="T65" fmla="*/ 221 h 1028"/>
                <a:gd name="T66" fmla="*/ 2887 w 3130"/>
                <a:gd name="T67" fmla="*/ 514 h 1028"/>
                <a:gd name="T68" fmla="*/ 2564 w 3130"/>
                <a:gd name="T69" fmla="*/ 808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30" h="1028">
                  <a:moveTo>
                    <a:pt x="1578" y="26"/>
                  </a:moveTo>
                  <a:cubicBezTo>
                    <a:pt x="1148" y="26"/>
                    <a:pt x="1148" y="26"/>
                    <a:pt x="1148" y="26"/>
                  </a:cubicBezTo>
                  <a:cubicBezTo>
                    <a:pt x="1148" y="1005"/>
                    <a:pt x="1148" y="1005"/>
                    <a:pt x="1148" y="1005"/>
                  </a:cubicBezTo>
                  <a:cubicBezTo>
                    <a:pt x="1395" y="1005"/>
                    <a:pt x="1395" y="1005"/>
                    <a:pt x="1395" y="1005"/>
                  </a:cubicBezTo>
                  <a:cubicBezTo>
                    <a:pt x="1395" y="660"/>
                    <a:pt x="1395" y="660"/>
                    <a:pt x="1395" y="660"/>
                  </a:cubicBezTo>
                  <a:cubicBezTo>
                    <a:pt x="1578" y="660"/>
                    <a:pt x="1578" y="660"/>
                    <a:pt x="1578" y="660"/>
                  </a:cubicBezTo>
                  <a:cubicBezTo>
                    <a:pt x="1771" y="660"/>
                    <a:pt x="1928" y="518"/>
                    <a:pt x="1928" y="343"/>
                  </a:cubicBezTo>
                  <a:cubicBezTo>
                    <a:pt x="1928" y="168"/>
                    <a:pt x="1771" y="26"/>
                    <a:pt x="1578" y="26"/>
                  </a:cubicBezTo>
                  <a:close/>
                  <a:moveTo>
                    <a:pt x="1562" y="453"/>
                  </a:moveTo>
                  <a:cubicBezTo>
                    <a:pt x="1395" y="453"/>
                    <a:pt x="1395" y="453"/>
                    <a:pt x="1395" y="453"/>
                  </a:cubicBezTo>
                  <a:cubicBezTo>
                    <a:pt x="1395" y="233"/>
                    <a:pt x="1395" y="233"/>
                    <a:pt x="1395" y="233"/>
                  </a:cubicBezTo>
                  <a:cubicBezTo>
                    <a:pt x="1562" y="233"/>
                    <a:pt x="1562" y="233"/>
                    <a:pt x="1562" y="233"/>
                  </a:cubicBezTo>
                  <a:cubicBezTo>
                    <a:pt x="1629" y="233"/>
                    <a:pt x="1683" y="282"/>
                    <a:pt x="1683" y="343"/>
                  </a:cubicBezTo>
                  <a:cubicBezTo>
                    <a:pt x="1683" y="404"/>
                    <a:pt x="1629" y="453"/>
                    <a:pt x="1562" y="453"/>
                  </a:cubicBezTo>
                  <a:close/>
                  <a:moveTo>
                    <a:pt x="813" y="705"/>
                  </a:moveTo>
                  <a:cubicBezTo>
                    <a:pt x="1011" y="832"/>
                    <a:pt x="1011" y="832"/>
                    <a:pt x="1011" y="832"/>
                  </a:cubicBezTo>
                  <a:cubicBezTo>
                    <a:pt x="907" y="951"/>
                    <a:pt x="747" y="1028"/>
                    <a:pt x="566" y="1028"/>
                  </a:cubicBezTo>
                  <a:cubicBezTo>
                    <a:pt x="254" y="1028"/>
                    <a:pt x="0" y="798"/>
                    <a:pt x="0" y="514"/>
                  </a:cubicBezTo>
                  <a:cubicBezTo>
                    <a:pt x="0" y="230"/>
                    <a:pt x="254" y="0"/>
                    <a:pt x="566" y="0"/>
                  </a:cubicBezTo>
                  <a:cubicBezTo>
                    <a:pt x="737" y="0"/>
                    <a:pt x="889" y="69"/>
                    <a:pt x="993" y="177"/>
                  </a:cubicBezTo>
                  <a:cubicBezTo>
                    <a:pt x="797" y="308"/>
                    <a:pt x="797" y="308"/>
                    <a:pt x="797" y="308"/>
                  </a:cubicBezTo>
                  <a:cubicBezTo>
                    <a:pt x="738" y="254"/>
                    <a:pt x="656" y="220"/>
                    <a:pt x="566" y="220"/>
                  </a:cubicBezTo>
                  <a:cubicBezTo>
                    <a:pt x="387" y="220"/>
                    <a:pt x="242" y="352"/>
                    <a:pt x="242" y="514"/>
                  </a:cubicBezTo>
                  <a:cubicBezTo>
                    <a:pt x="242" y="677"/>
                    <a:pt x="387" y="808"/>
                    <a:pt x="566" y="808"/>
                  </a:cubicBezTo>
                  <a:cubicBezTo>
                    <a:pt x="665" y="808"/>
                    <a:pt x="753" y="768"/>
                    <a:pt x="813" y="705"/>
                  </a:cubicBezTo>
                  <a:close/>
                  <a:moveTo>
                    <a:pt x="2564" y="0"/>
                  </a:moveTo>
                  <a:cubicBezTo>
                    <a:pt x="2251" y="0"/>
                    <a:pt x="1997" y="230"/>
                    <a:pt x="1997" y="514"/>
                  </a:cubicBezTo>
                  <a:cubicBezTo>
                    <a:pt x="1997" y="798"/>
                    <a:pt x="2251" y="1028"/>
                    <a:pt x="2564" y="1028"/>
                  </a:cubicBezTo>
                  <a:cubicBezTo>
                    <a:pt x="2877" y="1028"/>
                    <a:pt x="3130" y="798"/>
                    <a:pt x="3130" y="514"/>
                  </a:cubicBezTo>
                  <a:cubicBezTo>
                    <a:pt x="3130" y="230"/>
                    <a:pt x="2877" y="0"/>
                    <a:pt x="2564" y="0"/>
                  </a:cubicBezTo>
                  <a:close/>
                  <a:moveTo>
                    <a:pt x="2564" y="808"/>
                  </a:moveTo>
                  <a:cubicBezTo>
                    <a:pt x="2385" y="808"/>
                    <a:pt x="2240" y="676"/>
                    <a:pt x="2240" y="514"/>
                  </a:cubicBezTo>
                  <a:cubicBezTo>
                    <a:pt x="2240" y="352"/>
                    <a:pt x="2385" y="221"/>
                    <a:pt x="2564" y="221"/>
                  </a:cubicBezTo>
                  <a:cubicBezTo>
                    <a:pt x="2743" y="221"/>
                    <a:pt x="2887" y="352"/>
                    <a:pt x="2887" y="514"/>
                  </a:cubicBezTo>
                  <a:cubicBezTo>
                    <a:pt x="2887" y="676"/>
                    <a:pt x="2743" y="808"/>
                    <a:pt x="2564" y="808"/>
                  </a:cubicBezTo>
                  <a:close/>
                </a:path>
              </a:pathLst>
            </a:custGeom>
            <a:solidFill>
              <a:srgbClr val="00414C"/>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13" name="Oval 6"/>
            <p:cNvSpPr>
              <a:spLocks noSelect="1" noChangeAspect="1" noChangeArrowheads="1"/>
            </p:cNvSpPr>
            <p:nvPr userDrawn="1"/>
          </p:nvSpPr>
          <p:spPr bwMode="auto">
            <a:xfrm>
              <a:off x="9888137" y="6246970"/>
              <a:ext cx="118800" cy="118800"/>
            </a:xfrm>
            <a:prstGeom prst="ellipse">
              <a:avLst/>
            </a:prstGeom>
            <a:solidFill>
              <a:srgbClr val="E3000B"/>
            </a:solidFill>
            <a:ln>
              <a:noFill/>
            </a:ln>
          </p:spPr>
          <p:txBody>
            <a:bodyPr vert="horz" wrap="square" lIns="91440" tIns="45720" rIns="91440" bIns="45720" numCol="1" anchor="t" anchorCtr="0" compatLnSpc="1">
              <a:prstTxWarp prst="textNoShape">
                <a:avLst/>
              </a:prstTxWarp>
            </a:bodyPr>
            <a:lstStyle/>
            <a:p>
              <a:endParaRPr lang="nl-NL" dirty="0"/>
            </a:p>
          </p:txBody>
        </p:sp>
      </p:grpSp>
    </p:spTree>
    <p:extLst>
      <p:ext uri="{BB962C8B-B14F-4D97-AF65-F5344CB8AC3E}">
        <p14:creationId xmlns:p14="http://schemas.microsoft.com/office/powerpoint/2010/main" val="291911114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3146CD9B-90DE-4D6C-A55B-41599AAF9F02}"/>
              </a:ext>
            </a:extLst>
          </p:cNvPr>
          <p:cNvSpPr>
            <a:spLocks noGrp="1" noSelect="1"/>
          </p:cNvSpPr>
          <p:nvPr>
            <p:ph type="dt" sz="half" idx="10"/>
          </p:nvPr>
        </p:nvSpPr>
        <p:spPr/>
        <p:txBody>
          <a:bodyPr/>
          <a:lstStyle/>
          <a:p>
            <a:fld id="{7703D7CD-B121-42A5-8C50-3A1F5DD6895B}" type="datetimeFigureOut">
              <a:rPr lang="nl-NL" smtClean="0"/>
              <a:pPr/>
              <a:t>13-10-2021</a:t>
            </a:fld>
            <a:endParaRPr lang="nl-NL" dirty="0"/>
          </a:p>
        </p:txBody>
      </p:sp>
      <p:sp>
        <p:nvSpPr>
          <p:cNvPr id="3" name="Tijdelijke aanduiding voor voettekst 2">
            <a:extLst>
              <a:ext uri="{FF2B5EF4-FFF2-40B4-BE49-F238E27FC236}">
                <a16:creationId xmlns:a16="http://schemas.microsoft.com/office/drawing/2014/main" id="{1A04D0CD-7DA9-45A5-BCCA-A751AE95152F}"/>
              </a:ext>
            </a:extLst>
          </p:cNvPr>
          <p:cNvSpPr>
            <a:spLocks noGrp="1" noSelect="1"/>
          </p:cNvSpPr>
          <p:nvPr>
            <p:ph type="ftr" sz="quarter" idx="11"/>
          </p:nvPr>
        </p:nvSpPr>
        <p:spPr/>
        <p:txBody>
          <a:bodyPr/>
          <a:lstStyle/>
          <a:p>
            <a:endParaRPr lang="nl-NL" dirty="0"/>
          </a:p>
        </p:txBody>
      </p:sp>
      <p:sp>
        <p:nvSpPr>
          <p:cNvPr id="4" name="Tijdelijke aanduiding voor dianummer 3">
            <a:extLst>
              <a:ext uri="{FF2B5EF4-FFF2-40B4-BE49-F238E27FC236}">
                <a16:creationId xmlns:a16="http://schemas.microsoft.com/office/drawing/2014/main" id="{2DC089BD-6A07-4A10-8FE8-A29111F409F8}"/>
              </a:ext>
            </a:extLst>
          </p:cNvPr>
          <p:cNvSpPr>
            <a:spLocks noGrp="1" noSelect="1"/>
          </p:cNvSpPr>
          <p:nvPr>
            <p:ph type="sldNum" sz="quarter" idx="12"/>
          </p:nvPr>
        </p:nvSpPr>
        <p:spPr/>
        <p:txBody>
          <a:bodyPr/>
          <a:lstStyle/>
          <a:p>
            <a:r>
              <a:rPr lang="nl-NL"/>
              <a:t>| </a:t>
            </a:r>
            <a:fld id="{8F18802B-E4C7-4B2D-B37A-6B7CC3C134EA}" type="slidenum">
              <a:rPr lang="nl-NL" smtClean="0"/>
              <a:pPr/>
              <a:t>‹#›</a:t>
            </a:fld>
            <a:endParaRPr lang="nl-NL" dirty="0"/>
          </a:p>
        </p:txBody>
      </p:sp>
      <p:grpSp>
        <p:nvGrpSpPr>
          <p:cNvPr id="7" name="Groep 6"/>
          <p:cNvGrpSpPr>
            <a:grpSpLocks noSelect="1"/>
          </p:cNvGrpSpPr>
          <p:nvPr userDrawn="1"/>
        </p:nvGrpSpPr>
        <p:grpSpPr>
          <a:xfrm>
            <a:off x="10578472" y="6199340"/>
            <a:ext cx="1076311" cy="433656"/>
            <a:chOff x="8930626" y="6246970"/>
            <a:chExt cx="1076311" cy="433656"/>
          </a:xfrm>
        </p:grpSpPr>
        <p:sp>
          <p:nvSpPr>
            <p:cNvPr id="8" name="Freeform 5"/>
            <p:cNvSpPr>
              <a:spLocks noSelect="1"/>
            </p:cNvSpPr>
            <p:nvPr userDrawn="1"/>
          </p:nvSpPr>
          <p:spPr bwMode="auto">
            <a:xfrm>
              <a:off x="8930626" y="6320626"/>
              <a:ext cx="1008000" cy="360000"/>
            </a:xfrm>
            <a:custGeom>
              <a:avLst/>
              <a:gdLst>
                <a:gd name="T0" fmla="*/ 1578 w 3130"/>
                <a:gd name="T1" fmla="*/ 26 h 1028"/>
                <a:gd name="T2" fmla="*/ 1148 w 3130"/>
                <a:gd name="T3" fmla="*/ 26 h 1028"/>
                <a:gd name="T4" fmla="*/ 1148 w 3130"/>
                <a:gd name="T5" fmla="*/ 1005 h 1028"/>
                <a:gd name="T6" fmla="*/ 1395 w 3130"/>
                <a:gd name="T7" fmla="*/ 1005 h 1028"/>
                <a:gd name="T8" fmla="*/ 1395 w 3130"/>
                <a:gd name="T9" fmla="*/ 660 h 1028"/>
                <a:gd name="T10" fmla="*/ 1578 w 3130"/>
                <a:gd name="T11" fmla="*/ 660 h 1028"/>
                <a:gd name="T12" fmla="*/ 1928 w 3130"/>
                <a:gd name="T13" fmla="*/ 343 h 1028"/>
                <a:gd name="T14" fmla="*/ 1578 w 3130"/>
                <a:gd name="T15" fmla="*/ 26 h 1028"/>
                <a:gd name="T16" fmla="*/ 1562 w 3130"/>
                <a:gd name="T17" fmla="*/ 453 h 1028"/>
                <a:gd name="T18" fmla="*/ 1395 w 3130"/>
                <a:gd name="T19" fmla="*/ 453 h 1028"/>
                <a:gd name="T20" fmla="*/ 1395 w 3130"/>
                <a:gd name="T21" fmla="*/ 233 h 1028"/>
                <a:gd name="T22" fmla="*/ 1562 w 3130"/>
                <a:gd name="T23" fmla="*/ 233 h 1028"/>
                <a:gd name="T24" fmla="*/ 1683 w 3130"/>
                <a:gd name="T25" fmla="*/ 343 h 1028"/>
                <a:gd name="T26" fmla="*/ 1562 w 3130"/>
                <a:gd name="T27" fmla="*/ 453 h 1028"/>
                <a:gd name="T28" fmla="*/ 813 w 3130"/>
                <a:gd name="T29" fmla="*/ 705 h 1028"/>
                <a:gd name="T30" fmla="*/ 1011 w 3130"/>
                <a:gd name="T31" fmla="*/ 832 h 1028"/>
                <a:gd name="T32" fmla="*/ 566 w 3130"/>
                <a:gd name="T33" fmla="*/ 1028 h 1028"/>
                <a:gd name="T34" fmla="*/ 0 w 3130"/>
                <a:gd name="T35" fmla="*/ 514 h 1028"/>
                <a:gd name="T36" fmla="*/ 566 w 3130"/>
                <a:gd name="T37" fmla="*/ 0 h 1028"/>
                <a:gd name="T38" fmla="*/ 993 w 3130"/>
                <a:gd name="T39" fmla="*/ 177 h 1028"/>
                <a:gd name="T40" fmla="*/ 797 w 3130"/>
                <a:gd name="T41" fmla="*/ 308 h 1028"/>
                <a:gd name="T42" fmla="*/ 566 w 3130"/>
                <a:gd name="T43" fmla="*/ 220 h 1028"/>
                <a:gd name="T44" fmla="*/ 242 w 3130"/>
                <a:gd name="T45" fmla="*/ 514 h 1028"/>
                <a:gd name="T46" fmla="*/ 566 w 3130"/>
                <a:gd name="T47" fmla="*/ 808 h 1028"/>
                <a:gd name="T48" fmla="*/ 813 w 3130"/>
                <a:gd name="T49" fmla="*/ 705 h 1028"/>
                <a:gd name="T50" fmla="*/ 2564 w 3130"/>
                <a:gd name="T51" fmla="*/ 0 h 1028"/>
                <a:gd name="T52" fmla="*/ 1997 w 3130"/>
                <a:gd name="T53" fmla="*/ 514 h 1028"/>
                <a:gd name="T54" fmla="*/ 2564 w 3130"/>
                <a:gd name="T55" fmla="*/ 1028 h 1028"/>
                <a:gd name="T56" fmla="*/ 3130 w 3130"/>
                <a:gd name="T57" fmla="*/ 514 h 1028"/>
                <a:gd name="T58" fmla="*/ 2564 w 3130"/>
                <a:gd name="T59" fmla="*/ 0 h 1028"/>
                <a:gd name="T60" fmla="*/ 2564 w 3130"/>
                <a:gd name="T61" fmla="*/ 808 h 1028"/>
                <a:gd name="T62" fmla="*/ 2240 w 3130"/>
                <a:gd name="T63" fmla="*/ 514 h 1028"/>
                <a:gd name="T64" fmla="*/ 2564 w 3130"/>
                <a:gd name="T65" fmla="*/ 221 h 1028"/>
                <a:gd name="T66" fmla="*/ 2887 w 3130"/>
                <a:gd name="T67" fmla="*/ 514 h 1028"/>
                <a:gd name="T68" fmla="*/ 2564 w 3130"/>
                <a:gd name="T69" fmla="*/ 808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30" h="1028">
                  <a:moveTo>
                    <a:pt x="1578" y="26"/>
                  </a:moveTo>
                  <a:cubicBezTo>
                    <a:pt x="1148" y="26"/>
                    <a:pt x="1148" y="26"/>
                    <a:pt x="1148" y="26"/>
                  </a:cubicBezTo>
                  <a:cubicBezTo>
                    <a:pt x="1148" y="1005"/>
                    <a:pt x="1148" y="1005"/>
                    <a:pt x="1148" y="1005"/>
                  </a:cubicBezTo>
                  <a:cubicBezTo>
                    <a:pt x="1395" y="1005"/>
                    <a:pt x="1395" y="1005"/>
                    <a:pt x="1395" y="1005"/>
                  </a:cubicBezTo>
                  <a:cubicBezTo>
                    <a:pt x="1395" y="660"/>
                    <a:pt x="1395" y="660"/>
                    <a:pt x="1395" y="660"/>
                  </a:cubicBezTo>
                  <a:cubicBezTo>
                    <a:pt x="1578" y="660"/>
                    <a:pt x="1578" y="660"/>
                    <a:pt x="1578" y="660"/>
                  </a:cubicBezTo>
                  <a:cubicBezTo>
                    <a:pt x="1771" y="660"/>
                    <a:pt x="1928" y="518"/>
                    <a:pt x="1928" y="343"/>
                  </a:cubicBezTo>
                  <a:cubicBezTo>
                    <a:pt x="1928" y="168"/>
                    <a:pt x="1771" y="26"/>
                    <a:pt x="1578" y="26"/>
                  </a:cubicBezTo>
                  <a:close/>
                  <a:moveTo>
                    <a:pt x="1562" y="453"/>
                  </a:moveTo>
                  <a:cubicBezTo>
                    <a:pt x="1395" y="453"/>
                    <a:pt x="1395" y="453"/>
                    <a:pt x="1395" y="453"/>
                  </a:cubicBezTo>
                  <a:cubicBezTo>
                    <a:pt x="1395" y="233"/>
                    <a:pt x="1395" y="233"/>
                    <a:pt x="1395" y="233"/>
                  </a:cubicBezTo>
                  <a:cubicBezTo>
                    <a:pt x="1562" y="233"/>
                    <a:pt x="1562" y="233"/>
                    <a:pt x="1562" y="233"/>
                  </a:cubicBezTo>
                  <a:cubicBezTo>
                    <a:pt x="1629" y="233"/>
                    <a:pt x="1683" y="282"/>
                    <a:pt x="1683" y="343"/>
                  </a:cubicBezTo>
                  <a:cubicBezTo>
                    <a:pt x="1683" y="404"/>
                    <a:pt x="1629" y="453"/>
                    <a:pt x="1562" y="453"/>
                  </a:cubicBezTo>
                  <a:close/>
                  <a:moveTo>
                    <a:pt x="813" y="705"/>
                  </a:moveTo>
                  <a:cubicBezTo>
                    <a:pt x="1011" y="832"/>
                    <a:pt x="1011" y="832"/>
                    <a:pt x="1011" y="832"/>
                  </a:cubicBezTo>
                  <a:cubicBezTo>
                    <a:pt x="907" y="951"/>
                    <a:pt x="747" y="1028"/>
                    <a:pt x="566" y="1028"/>
                  </a:cubicBezTo>
                  <a:cubicBezTo>
                    <a:pt x="254" y="1028"/>
                    <a:pt x="0" y="798"/>
                    <a:pt x="0" y="514"/>
                  </a:cubicBezTo>
                  <a:cubicBezTo>
                    <a:pt x="0" y="230"/>
                    <a:pt x="254" y="0"/>
                    <a:pt x="566" y="0"/>
                  </a:cubicBezTo>
                  <a:cubicBezTo>
                    <a:pt x="737" y="0"/>
                    <a:pt x="889" y="69"/>
                    <a:pt x="993" y="177"/>
                  </a:cubicBezTo>
                  <a:cubicBezTo>
                    <a:pt x="797" y="308"/>
                    <a:pt x="797" y="308"/>
                    <a:pt x="797" y="308"/>
                  </a:cubicBezTo>
                  <a:cubicBezTo>
                    <a:pt x="738" y="254"/>
                    <a:pt x="656" y="220"/>
                    <a:pt x="566" y="220"/>
                  </a:cubicBezTo>
                  <a:cubicBezTo>
                    <a:pt x="387" y="220"/>
                    <a:pt x="242" y="352"/>
                    <a:pt x="242" y="514"/>
                  </a:cubicBezTo>
                  <a:cubicBezTo>
                    <a:pt x="242" y="677"/>
                    <a:pt x="387" y="808"/>
                    <a:pt x="566" y="808"/>
                  </a:cubicBezTo>
                  <a:cubicBezTo>
                    <a:pt x="665" y="808"/>
                    <a:pt x="753" y="768"/>
                    <a:pt x="813" y="705"/>
                  </a:cubicBezTo>
                  <a:close/>
                  <a:moveTo>
                    <a:pt x="2564" y="0"/>
                  </a:moveTo>
                  <a:cubicBezTo>
                    <a:pt x="2251" y="0"/>
                    <a:pt x="1997" y="230"/>
                    <a:pt x="1997" y="514"/>
                  </a:cubicBezTo>
                  <a:cubicBezTo>
                    <a:pt x="1997" y="798"/>
                    <a:pt x="2251" y="1028"/>
                    <a:pt x="2564" y="1028"/>
                  </a:cubicBezTo>
                  <a:cubicBezTo>
                    <a:pt x="2877" y="1028"/>
                    <a:pt x="3130" y="798"/>
                    <a:pt x="3130" y="514"/>
                  </a:cubicBezTo>
                  <a:cubicBezTo>
                    <a:pt x="3130" y="230"/>
                    <a:pt x="2877" y="0"/>
                    <a:pt x="2564" y="0"/>
                  </a:cubicBezTo>
                  <a:close/>
                  <a:moveTo>
                    <a:pt x="2564" y="808"/>
                  </a:moveTo>
                  <a:cubicBezTo>
                    <a:pt x="2385" y="808"/>
                    <a:pt x="2240" y="676"/>
                    <a:pt x="2240" y="514"/>
                  </a:cubicBezTo>
                  <a:cubicBezTo>
                    <a:pt x="2240" y="352"/>
                    <a:pt x="2385" y="221"/>
                    <a:pt x="2564" y="221"/>
                  </a:cubicBezTo>
                  <a:cubicBezTo>
                    <a:pt x="2743" y="221"/>
                    <a:pt x="2887" y="352"/>
                    <a:pt x="2887" y="514"/>
                  </a:cubicBezTo>
                  <a:cubicBezTo>
                    <a:pt x="2887" y="676"/>
                    <a:pt x="2743" y="808"/>
                    <a:pt x="2564" y="808"/>
                  </a:cubicBezTo>
                  <a:close/>
                </a:path>
              </a:pathLst>
            </a:custGeom>
            <a:solidFill>
              <a:srgbClr val="00414C"/>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9" name="Oval 6"/>
            <p:cNvSpPr>
              <a:spLocks noSelect="1" noChangeAspect="1" noChangeArrowheads="1"/>
            </p:cNvSpPr>
            <p:nvPr userDrawn="1"/>
          </p:nvSpPr>
          <p:spPr bwMode="auto">
            <a:xfrm>
              <a:off x="9888137" y="6246970"/>
              <a:ext cx="118800" cy="118800"/>
            </a:xfrm>
            <a:prstGeom prst="ellipse">
              <a:avLst/>
            </a:prstGeom>
            <a:solidFill>
              <a:srgbClr val="E3000B"/>
            </a:solidFill>
            <a:ln>
              <a:noFill/>
            </a:ln>
          </p:spPr>
          <p:txBody>
            <a:bodyPr vert="horz" wrap="square" lIns="91440" tIns="45720" rIns="91440" bIns="45720" numCol="1" anchor="t" anchorCtr="0" compatLnSpc="1">
              <a:prstTxWarp prst="textNoShape">
                <a:avLst/>
              </a:prstTxWarp>
            </a:bodyPr>
            <a:lstStyle/>
            <a:p>
              <a:endParaRPr lang="nl-NL" dirty="0"/>
            </a:p>
          </p:txBody>
        </p:sp>
      </p:grpSp>
    </p:spTree>
    <p:extLst>
      <p:ext uri="{BB962C8B-B14F-4D97-AF65-F5344CB8AC3E}">
        <p14:creationId xmlns:p14="http://schemas.microsoft.com/office/powerpoint/2010/main" val="224771458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3" name="Groep 22"/>
          <p:cNvGrpSpPr>
            <a:grpSpLocks noSelect="1"/>
          </p:cNvGrpSpPr>
          <p:nvPr userDrawn="1"/>
        </p:nvGrpSpPr>
        <p:grpSpPr>
          <a:xfrm>
            <a:off x="10578472" y="6199340"/>
            <a:ext cx="1076311" cy="433656"/>
            <a:chOff x="8930626" y="6246970"/>
            <a:chExt cx="1076311" cy="433656"/>
          </a:xfrm>
        </p:grpSpPr>
        <p:sp>
          <p:nvSpPr>
            <p:cNvPr id="17" name="Freeform 5"/>
            <p:cNvSpPr>
              <a:spLocks noSelect="1"/>
            </p:cNvSpPr>
            <p:nvPr userDrawn="1"/>
          </p:nvSpPr>
          <p:spPr bwMode="auto">
            <a:xfrm>
              <a:off x="8930626" y="6320626"/>
              <a:ext cx="1008000" cy="360000"/>
            </a:xfrm>
            <a:custGeom>
              <a:avLst/>
              <a:gdLst>
                <a:gd name="T0" fmla="*/ 1578 w 3130"/>
                <a:gd name="T1" fmla="*/ 26 h 1028"/>
                <a:gd name="T2" fmla="*/ 1148 w 3130"/>
                <a:gd name="T3" fmla="*/ 26 h 1028"/>
                <a:gd name="T4" fmla="*/ 1148 w 3130"/>
                <a:gd name="T5" fmla="*/ 1005 h 1028"/>
                <a:gd name="T6" fmla="*/ 1395 w 3130"/>
                <a:gd name="T7" fmla="*/ 1005 h 1028"/>
                <a:gd name="T8" fmla="*/ 1395 w 3130"/>
                <a:gd name="T9" fmla="*/ 660 h 1028"/>
                <a:gd name="T10" fmla="*/ 1578 w 3130"/>
                <a:gd name="T11" fmla="*/ 660 h 1028"/>
                <a:gd name="T12" fmla="*/ 1928 w 3130"/>
                <a:gd name="T13" fmla="*/ 343 h 1028"/>
                <a:gd name="T14" fmla="*/ 1578 w 3130"/>
                <a:gd name="T15" fmla="*/ 26 h 1028"/>
                <a:gd name="T16" fmla="*/ 1562 w 3130"/>
                <a:gd name="T17" fmla="*/ 453 h 1028"/>
                <a:gd name="T18" fmla="*/ 1395 w 3130"/>
                <a:gd name="T19" fmla="*/ 453 h 1028"/>
                <a:gd name="T20" fmla="*/ 1395 w 3130"/>
                <a:gd name="T21" fmla="*/ 233 h 1028"/>
                <a:gd name="T22" fmla="*/ 1562 w 3130"/>
                <a:gd name="T23" fmla="*/ 233 h 1028"/>
                <a:gd name="T24" fmla="*/ 1683 w 3130"/>
                <a:gd name="T25" fmla="*/ 343 h 1028"/>
                <a:gd name="T26" fmla="*/ 1562 w 3130"/>
                <a:gd name="T27" fmla="*/ 453 h 1028"/>
                <a:gd name="T28" fmla="*/ 813 w 3130"/>
                <a:gd name="T29" fmla="*/ 705 h 1028"/>
                <a:gd name="T30" fmla="*/ 1011 w 3130"/>
                <a:gd name="T31" fmla="*/ 832 h 1028"/>
                <a:gd name="T32" fmla="*/ 566 w 3130"/>
                <a:gd name="T33" fmla="*/ 1028 h 1028"/>
                <a:gd name="T34" fmla="*/ 0 w 3130"/>
                <a:gd name="T35" fmla="*/ 514 h 1028"/>
                <a:gd name="T36" fmla="*/ 566 w 3130"/>
                <a:gd name="T37" fmla="*/ 0 h 1028"/>
                <a:gd name="T38" fmla="*/ 993 w 3130"/>
                <a:gd name="T39" fmla="*/ 177 h 1028"/>
                <a:gd name="T40" fmla="*/ 797 w 3130"/>
                <a:gd name="T41" fmla="*/ 308 h 1028"/>
                <a:gd name="T42" fmla="*/ 566 w 3130"/>
                <a:gd name="T43" fmla="*/ 220 h 1028"/>
                <a:gd name="T44" fmla="*/ 242 w 3130"/>
                <a:gd name="T45" fmla="*/ 514 h 1028"/>
                <a:gd name="T46" fmla="*/ 566 w 3130"/>
                <a:gd name="T47" fmla="*/ 808 h 1028"/>
                <a:gd name="T48" fmla="*/ 813 w 3130"/>
                <a:gd name="T49" fmla="*/ 705 h 1028"/>
                <a:gd name="T50" fmla="*/ 2564 w 3130"/>
                <a:gd name="T51" fmla="*/ 0 h 1028"/>
                <a:gd name="T52" fmla="*/ 1997 w 3130"/>
                <a:gd name="T53" fmla="*/ 514 h 1028"/>
                <a:gd name="T54" fmla="*/ 2564 w 3130"/>
                <a:gd name="T55" fmla="*/ 1028 h 1028"/>
                <a:gd name="T56" fmla="*/ 3130 w 3130"/>
                <a:gd name="T57" fmla="*/ 514 h 1028"/>
                <a:gd name="T58" fmla="*/ 2564 w 3130"/>
                <a:gd name="T59" fmla="*/ 0 h 1028"/>
                <a:gd name="T60" fmla="*/ 2564 w 3130"/>
                <a:gd name="T61" fmla="*/ 808 h 1028"/>
                <a:gd name="T62" fmla="*/ 2240 w 3130"/>
                <a:gd name="T63" fmla="*/ 514 h 1028"/>
                <a:gd name="T64" fmla="*/ 2564 w 3130"/>
                <a:gd name="T65" fmla="*/ 221 h 1028"/>
                <a:gd name="T66" fmla="*/ 2887 w 3130"/>
                <a:gd name="T67" fmla="*/ 514 h 1028"/>
                <a:gd name="T68" fmla="*/ 2564 w 3130"/>
                <a:gd name="T69" fmla="*/ 808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30" h="1028">
                  <a:moveTo>
                    <a:pt x="1578" y="26"/>
                  </a:moveTo>
                  <a:cubicBezTo>
                    <a:pt x="1148" y="26"/>
                    <a:pt x="1148" y="26"/>
                    <a:pt x="1148" y="26"/>
                  </a:cubicBezTo>
                  <a:cubicBezTo>
                    <a:pt x="1148" y="1005"/>
                    <a:pt x="1148" y="1005"/>
                    <a:pt x="1148" y="1005"/>
                  </a:cubicBezTo>
                  <a:cubicBezTo>
                    <a:pt x="1395" y="1005"/>
                    <a:pt x="1395" y="1005"/>
                    <a:pt x="1395" y="1005"/>
                  </a:cubicBezTo>
                  <a:cubicBezTo>
                    <a:pt x="1395" y="660"/>
                    <a:pt x="1395" y="660"/>
                    <a:pt x="1395" y="660"/>
                  </a:cubicBezTo>
                  <a:cubicBezTo>
                    <a:pt x="1578" y="660"/>
                    <a:pt x="1578" y="660"/>
                    <a:pt x="1578" y="660"/>
                  </a:cubicBezTo>
                  <a:cubicBezTo>
                    <a:pt x="1771" y="660"/>
                    <a:pt x="1928" y="518"/>
                    <a:pt x="1928" y="343"/>
                  </a:cubicBezTo>
                  <a:cubicBezTo>
                    <a:pt x="1928" y="168"/>
                    <a:pt x="1771" y="26"/>
                    <a:pt x="1578" y="26"/>
                  </a:cubicBezTo>
                  <a:close/>
                  <a:moveTo>
                    <a:pt x="1562" y="453"/>
                  </a:moveTo>
                  <a:cubicBezTo>
                    <a:pt x="1395" y="453"/>
                    <a:pt x="1395" y="453"/>
                    <a:pt x="1395" y="453"/>
                  </a:cubicBezTo>
                  <a:cubicBezTo>
                    <a:pt x="1395" y="233"/>
                    <a:pt x="1395" y="233"/>
                    <a:pt x="1395" y="233"/>
                  </a:cubicBezTo>
                  <a:cubicBezTo>
                    <a:pt x="1562" y="233"/>
                    <a:pt x="1562" y="233"/>
                    <a:pt x="1562" y="233"/>
                  </a:cubicBezTo>
                  <a:cubicBezTo>
                    <a:pt x="1629" y="233"/>
                    <a:pt x="1683" y="282"/>
                    <a:pt x="1683" y="343"/>
                  </a:cubicBezTo>
                  <a:cubicBezTo>
                    <a:pt x="1683" y="404"/>
                    <a:pt x="1629" y="453"/>
                    <a:pt x="1562" y="453"/>
                  </a:cubicBezTo>
                  <a:close/>
                  <a:moveTo>
                    <a:pt x="813" y="705"/>
                  </a:moveTo>
                  <a:cubicBezTo>
                    <a:pt x="1011" y="832"/>
                    <a:pt x="1011" y="832"/>
                    <a:pt x="1011" y="832"/>
                  </a:cubicBezTo>
                  <a:cubicBezTo>
                    <a:pt x="907" y="951"/>
                    <a:pt x="747" y="1028"/>
                    <a:pt x="566" y="1028"/>
                  </a:cubicBezTo>
                  <a:cubicBezTo>
                    <a:pt x="254" y="1028"/>
                    <a:pt x="0" y="798"/>
                    <a:pt x="0" y="514"/>
                  </a:cubicBezTo>
                  <a:cubicBezTo>
                    <a:pt x="0" y="230"/>
                    <a:pt x="254" y="0"/>
                    <a:pt x="566" y="0"/>
                  </a:cubicBezTo>
                  <a:cubicBezTo>
                    <a:pt x="737" y="0"/>
                    <a:pt x="889" y="69"/>
                    <a:pt x="993" y="177"/>
                  </a:cubicBezTo>
                  <a:cubicBezTo>
                    <a:pt x="797" y="308"/>
                    <a:pt x="797" y="308"/>
                    <a:pt x="797" y="308"/>
                  </a:cubicBezTo>
                  <a:cubicBezTo>
                    <a:pt x="738" y="254"/>
                    <a:pt x="656" y="220"/>
                    <a:pt x="566" y="220"/>
                  </a:cubicBezTo>
                  <a:cubicBezTo>
                    <a:pt x="387" y="220"/>
                    <a:pt x="242" y="352"/>
                    <a:pt x="242" y="514"/>
                  </a:cubicBezTo>
                  <a:cubicBezTo>
                    <a:pt x="242" y="677"/>
                    <a:pt x="387" y="808"/>
                    <a:pt x="566" y="808"/>
                  </a:cubicBezTo>
                  <a:cubicBezTo>
                    <a:pt x="665" y="808"/>
                    <a:pt x="753" y="768"/>
                    <a:pt x="813" y="705"/>
                  </a:cubicBezTo>
                  <a:close/>
                  <a:moveTo>
                    <a:pt x="2564" y="0"/>
                  </a:moveTo>
                  <a:cubicBezTo>
                    <a:pt x="2251" y="0"/>
                    <a:pt x="1997" y="230"/>
                    <a:pt x="1997" y="514"/>
                  </a:cubicBezTo>
                  <a:cubicBezTo>
                    <a:pt x="1997" y="798"/>
                    <a:pt x="2251" y="1028"/>
                    <a:pt x="2564" y="1028"/>
                  </a:cubicBezTo>
                  <a:cubicBezTo>
                    <a:pt x="2877" y="1028"/>
                    <a:pt x="3130" y="798"/>
                    <a:pt x="3130" y="514"/>
                  </a:cubicBezTo>
                  <a:cubicBezTo>
                    <a:pt x="3130" y="230"/>
                    <a:pt x="2877" y="0"/>
                    <a:pt x="2564" y="0"/>
                  </a:cubicBezTo>
                  <a:close/>
                  <a:moveTo>
                    <a:pt x="2564" y="808"/>
                  </a:moveTo>
                  <a:cubicBezTo>
                    <a:pt x="2385" y="808"/>
                    <a:pt x="2240" y="676"/>
                    <a:pt x="2240" y="514"/>
                  </a:cubicBezTo>
                  <a:cubicBezTo>
                    <a:pt x="2240" y="352"/>
                    <a:pt x="2385" y="221"/>
                    <a:pt x="2564" y="221"/>
                  </a:cubicBezTo>
                  <a:cubicBezTo>
                    <a:pt x="2743" y="221"/>
                    <a:pt x="2887" y="352"/>
                    <a:pt x="2887" y="514"/>
                  </a:cubicBezTo>
                  <a:cubicBezTo>
                    <a:pt x="2887" y="676"/>
                    <a:pt x="2743" y="808"/>
                    <a:pt x="2564" y="808"/>
                  </a:cubicBezTo>
                  <a:close/>
                </a:path>
              </a:pathLst>
            </a:custGeom>
            <a:solidFill>
              <a:srgbClr val="00414C"/>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18" name="Oval 6"/>
            <p:cNvSpPr>
              <a:spLocks noSelect="1" noChangeAspect="1" noChangeArrowheads="1"/>
            </p:cNvSpPr>
            <p:nvPr userDrawn="1"/>
          </p:nvSpPr>
          <p:spPr bwMode="auto">
            <a:xfrm>
              <a:off x="9888137" y="6246970"/>
              <a:ext cx="118800" cy="118800"/>
            </a:xfrm>
            <a:prstGeom prst="ellipse">
              <a:avLst/>
            </a:prstGeom>
            <a:solidFill>
              <a:srgbClr val="E3000B"/>
            </a:solidFill>
            <a:ln>
              <a:noFill/>
            </a:ln>
          </p:spPr>
          <p:txBody>
            <a:bodyPr vert="horz" wrap="square" lIns="91440" tIns="45720" rIns="91440" bIns="45720" numCol="1" anchor="t" anchorCtr="0" compatLnSpc="1">
              <a:prstTxWarp prst="textNoShape">
                <a:avLst/>
              </a:prstTxWarp>
            </a:bodyPr>
            <a:lstStyle/>
            <a:p>
              <a:endParaRPr lang="nl-NL" dirty="0"/>
            </a:p>
          </p:txBody>
        </p:sp>
      </p:grpSp>
      <p:sp>
        <p:nvSpPr>
          <p:cNvPr id="2" name="Tijdelijke aanduiding voor titel 1"/>
          <p:cNvSpPr>
            <a:spLocks noGrp="1" noSelect="1"/>
          </p:cNvSpPr>
          <p:nvPr>
            <p:ph type="title"/>
          </p:nvPr>
        </p:nvSpPr>
        <p:spPr>
          <a:xfrm>
            <a:off x="543316" y="395020"/>
            <a:ext cx="11088000" cy="532259"/>
          </a:xfrm>
          <a:prstGeom prst="rect">
            <a:avLst/>
          </a:prstGeom>
        </p:spPr>
        <p:txBody>
          <a:bodyPr vert="horz" lIns="0" tIns="0" rIns="0" bIns="0" rtlCol="0" anchor="t" anchorCtr="0">
            <a:noAutofit/>
          </a:bodyPr>
          <a:lstStyle/>
          <a:p>
            <a:r>
              <a:rPr lang="nl-NL" dirty="0"/>
              <a:t>[Titel]</a:t>
            </a:r>
          </a:p>
        </p:txBody>
      </p:sp>
      <p:sp>
        <p:nvSpPr>
          <p:cNvPr id="3" name="Tijdelijke aanduiding voor tekst 2 (JU-Free)"/>
          <p:cNvSpPr>
            <a:spLocks noGrp="1"/>
          </p:cNvSpPr>
          <p:nvPr>
            <p:ph type="body" idx="1"/>
          </p:nvPr>
        </p:nvSpPr>
        <p:spPr>
          <a:xfrm>
            <a:off x="543239" y="1359000"/>
            <a:ext cx="11088000" cy="4698900"/>
          </a:xfrm>
          <a:prstGeom prst="rect">
            <a:avLst/>
          </a:prstGeom>
        </p:spPr>
        <p:txBody>
          <a:bodyPr vert="horz" lIns="0" tIns="0" rIns="0" bIns="0" rtlCol="0">
            <a:noAutofit/>
          </a:bodyPr>
          <a:lstStyle/>
          <a:p>
            <a:pPr lvl="0"/>
            <a:r>
              <a:rPr lang="nl-NL" dirty="0"/>
              <a:t>JU-LEVEL1=Opsomming 1e niveau</a:t>
            </a:r>
          </a:p>
          <a:p>
            <a:pPr lvl="0"/>
            <a:r>
              <a:rPr lang="nl-NL" dirty="0"/>
              <a:t>JU-LEVEL1=Opsomming 1e niveau</a:t>
            </a:r>
          </a:p>
          <a:p>
            <a:pPr lvl="1"/>
            <a:r>
              <a:rPr lang="nl-NL" dirty="0"/>
              <a:t>JU-LEVEL2=Opsomming 2e niveau</a:t>
            </a:r>
          </a:p>
          <a:p>
            <a:pPr lvl="2"/>
            <a:r>
              <a:rPr lang="nl-NL" dirty="0"/>
              <a:t>JU-LEVEL3=Opsomming nummer 1e niveau</a:t>
            </a:r>
          </a:p>
          <a:p>
            <a:pPr lvl="3"/>
            <a:r>
              <a:rPr lang="nl-NL" dirty="0"/>
              <a:t>JU-LEVEL4=Kop</a:t>
            </a:r>
          </a:p>
          <a:p>
            <a:pPr lvl="4"/>
            <a:r>
              <a:rPr lang="nl-NL" dirty="0"/>
              <a:t>JU-LEVEL5=Basistekst</a:t>
            </a:r>
          </a:p>
          <a:p>
            <a:pPr lvl="5"/>
            <a:r>
              <a:rPr lang="nl-NL" dirty="0"/>
              <a:t>JU-LEVEL6=Zwevend 1e niveau</a:t>
            </a:r>
          </a:p>
          <a:p>
            <a:pPr lvl="6"/>
            <a:r>
              <a:rPr lang="nl-NL" dirty="0"/>
              <a:t>JU-LEVEL7=Zwevend 2e niveau</a:t>
            </a:r>
          </a:p>
        </p:txBody>
      </p:sp>
      <p:sp>
        <p:nvSpPr>
          <p:cNvPr id="9" name="Freeform 7">
            <a:extLst>
              <a:ext uri="{FF2B5EF4-FFF2-40B4-BE49-F238E27FC236}">
                <a16:creationId xmlns:a16="http://schemas.microsoft.com/office/drawing/2014/main" id="{5F769DE8-E650-4079-9FD2-CEA899A25D86}"/>
              </a:ext>
            </a:extLst>
          </p:cNvPr>
          <p:cNvSpPr>
            <a:spLocks noSelect="1"/>
          </p:cNvSpPr>
          <p:nvPr userDrawn="1"/>
        </p:nvSpPr>
        <p:spPr bwMode="auto">
          <a:xfrm>
            <a:off x="542925" y="1088626"/>
            <a:ext cx="11109325" cy="9525"/>
          </a:xfrm>
          <a:custGeom>
            <a:avLst/>
            <a:gdLst>
              <a:gd name="T0" fmla="*/ 6052 w 6998"/>
              <a:gd name="T1" fmla="*/ 0 h 6"/>
              <a:gd name="T2" fmla="*/ 945 w 6998"/>
              <a:gd name="T3" fmla="*/ 0 h 6"/>
              <a:gd name="T4" fmla="*/ 0 w 6998"/>
              <a:gd name="T5" fmla="*/ 0 h 6"/>
              <a:gd name="T6" fmla="*/ 0 w 6998"/>
              <a:gd name="T7" fmla="*/ 6 h 6"/>
              <a:gd name="T8" fmla="*/ 945 w 6998"/>
              <a:gd name="T9" fmla="*/ 6 h 6"/>
              <a:gd name="T10" fmla="*/ 6052 w 6998"/>
              <a:gd name="T11" fmla="*/ 6 h 6"/>
              <a:gd name="T12" fmla="*/ 6998 w 6998"/>
              <a:gd name="T13" fmla="*/ 6 h 6"/>
              <a:gd name="T14" fmla="*/ 6998 w 6998"/>
              <a:gd name="T15" fmla="*/ 0 h 6"/>
              <a:gd name="T16" fmla="*/ 6052 w 6998"/>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98" h="6">
                <a:moveTo>
                  <a:pt x="6052" y="0"/>
                </a:moveTo>
                <a:lnTo>
                  <a:pt x="945" y="0"/>
                </a:lnTo>
                <a:lnTo>
                  <a:pt x="0" y="0"/>
                </a:lnTo>
                <a:lnTo>
                  <a:pt x="0" y="6"/>
                </a:lnTo>
                <a:lnTo>
                  <a:pt x="945" y="6"/>
                </a:lnTo>
                <a:lnTo>
                  <a:pt x="6052" y="6"/>
                </a:lnTo>
                <a:lnTo>
                  <a:pt x="6998" y="6"/>
                </a:lnTo>
                <a:lnTo>
                  <a:pt x="6998" y="0"/>
                </a:lnTo>
                <a:lnTo>
                  <a:pt x="6052" y="0"/>
                </a:lnTo>
                <a:close/>
              </a:path>
            </a:pathLst>
          </a:custGeom>
          <a:solidFill>
            <a:srgbClr val="E30613"/>
          </a:solidFill>
          <a:ln w="9525">
            <a:noFill/>
            <a:round/>
            <a:headEnd/>
            <a:tailEnd/>
          </a:ln>
        </p:spPr>
        <p:txBody>
          <a:bodyPr vert="horz" wrap="square" lIns="91440" tIns="45720" rIns="91440" bIns="45720" numCol="1" anchor="t" anchorCtr="0" compatLnSpc="1">
            <a:prstTxWarp prst="textNoShape">
              <a:avLst/>
            </a:prstTxWarp>
          </a:bodyPr>
          <a:lstStyle/>
          <a:p>
            <a:endParaRPr lang="nl-NL" b="0" dirty="0"/>
          </a:p>
        </p:txBody>
      </p:sp>
      <p:sp>
        <p:nvSpPr>
          <p:cNvPr id="4" name="Tijdelijke aanduiding voor datum 3"/>
          <p:cNvSpPr>
            <a:spLocks noGrp="1" noSelect="1"/>
          </p:cNvSpPr>
          <p:nvPr>
            <p:ph type="dt" sz="half" idx="2"/>
          </p:nvPr>
        </p:nvSpPr>
        <p:spPr>
          <a:xfrm>
            <a:off x="8269384" y="6356350"/>
            <a:ext cx="1260000" cy="252000"/>
          </a:xfrm>
          <a:prstGeom prst="rect">
            <a:avLst/>
          </a:prstGeom>
        </p:spPr>
        <p:txBody>
          <a:bodyPr vert="horz" lIns="0" tIns="0" rIns="0" bIns="0" rtlCol="0" anchor="t">
            <a:noAutofit/>
          </a:bodyPr>
          <a:lstStyle>
            <a:lvl1pPr algn="r">
              <a:defRPr sz="1000">
                <a:solidFill>
                  <a:schemeClr val="tx1"/>
                </a:solidFill>
              </a:defRPr>
            </a:lvl1pPr>
          </a:lstStyle>
          <a:p>
            <a:fld id="{7703D7CD-B121-42A5-8C50-3A1F5DD6895B}" type="datetimeFigureOut">
              <a:rPr lang="nl-NL" smtClean="0"/>
              <a:pPr/>
              <a:t>13-10-2021</a:t>
            </a:fld>
            <a:endParaRPr lang="nl-NL" dirty="0"/>
          </a:p>
        </p:txBody>
      </p:sp>
      <p:sp>
        <p:nvSpPr>
          <p:cNvPr id="5" name="Tijdelijke aanduiding voor voettekst 4"/>
          <p:cNvSpPr>
            <a:spLocks noGrp="1" noSelect="1"/>
          </p:cNvSpPr>
          <p:nvPr>
            <p:ph type="ftr" sz="quarter" idx="3"/>
          </p:nvPr>
        </p:nvSpPr>
        <p:spPr>
          <a:xfrm>
            <a:off x="543239" y="6356520"/>
            <a:ext cx="7308000" cy="252000"/>
          </a:xfrm>
          <a:prstGeom prst="rect">
            <a:avLst/>
          </a:prstGeom>
        </p:spPr>
        <p:txBody>
          <a:bodyPr vert="horz" lIns="0" tIns="0" rIns="0" bIns="0" rtlCol="0" anchor="t">
            <a:noAutofit/>
          </a:bodyPr>
          <a:lstStyle>
            <a:lvl1pPr algn="l">
              <a:defRPr sz="1000">
                <a:solidFill>
                  <a:schemeClr val="tx1"/>
                </a:solidFill>
              </a:defRPr>
            </a:lvl1pPr>
          </a:lstStyle>
          <a:p>
            <a:endParaRPr lang="nl-NL" dirty="0"/>
          </a:p>
        </p:txBody>
      </p:sp>
      <p:sp>
        <p:nvSpPr>
          <p:cNvPr id="6" name="Tijdelijke aanduiding voor dianummer 5"/>
          <p:cNvSpPr>
            <a:spLocks noGrp="1" noSelect="1"/>
          </p:cNvSpPr>
          <p:nvPr>
            <p:ph type="sldNum" sz="quarter" idx="4"/>
          </p:nvPr>
        </p:nvSpPr>
        <p:spPr>
          <a:xfrm>
            <a:off x="9864375" y="6356520"/>
            <a:ext cx="388800" cy="252000"/>
          </a:xfrm>
          <a:prstGeom prst="rect">
            <a:avLst/>
          </a:prstGeom>
        </p:spPr>
        <p:txBody>
          <a:bodyPr vert="horz" lIns="0" tIns="0" rIns="0" bIns="0" rtlCol="0" anchor="t">
            <a:noAutofit/>
          </a:bodyPr>
          <a:lstStyle>
            <a:lvl1pPr algn="l">
              <a:defRPr sz="1000">
                <a:solidFill>
                  <a:schemeClr val="tx1"/>
                </a:solidFill>
              </a:defRPr>
            </a:lvl1pPr>
          </a:lstStyle>
          <a:p>
            <a:fld id="{8F18802B-E4C7-4B2D-B37A-6B7CC3C134EA}" type="slidenum">
              <a:rPr lang="nl-NL" smtClean="0"/>
              <a:pPr/>
              <a:t>‹#›</a:t>
            </a:fld>
            <a:endParaRPr lang="nl-NL" dirty="0"/>
          </a:p>
        </p:txBody>
      </p:sp>
    </p:spTree>
    <p:extLst>
      <p:ext uri="{BB962C8B-B14F-4D97-AF65-F5344CB8AC3E}">
        <p14:creationId xmlns:p14="http://schemas.microsoft.com/office/powerpoint/2010/main" val="2155853019"/>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9" r:id="rId4"/>
    <p:sldLayoutId id="2147483652" r:id="rId5"/>
    <p:sldLayoutId id="2147483658" r:id="rId6"/>
    <p:sldLayoutId id="2147483654" r:id="rId7"/>
    <p:sldLayoutId id="2147483657" r:id="rId8"/>
    <p:sldLayoutId id="2147483655" r:id="rId9"/>
    <p:sldLayoutId id="2147483660" r:id="rId10"/>
    <p:sldLayoutId id="2147483661" r:id="rId11"/>
  </p:sldLayoutIdLst>
  <p:txStyles>
    <p:titleStyle>
      <a:lvl1pPr algn="l" defTabSz="914400" rtl="0" eaLnBrk="1" latinLnBrk="0" hangingPunct="1">
        <a:lnSpc>
          <a:spcPct val="112000"/>
        </a:lnSpc>
        <a:spcBef>
          <a:spcPct val="0"/>
        </a:spcBef>
        <a:buNone/>
        <a:defRPr sz="3000" b="0" kern="120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defRPr>
      </a:lvl1pPr>
    </p:titleStyle>
    <p:bodyStyle>
      <a:lvl1pPr marL="324000" indent="-324000" algn="l" defTabSz="914400" rtl="0" eaLnBrk="1" latinLnBrk="0" hangingPunct="1">
        <a:lnSpc>
          <a:spcPct val="106000"/>
        </a:lnSpc>
        <a:spcBef>
          <a:spcPts val="0"/>
        </a:spcBef>
        <a:buFont typeface="Open Sans" panose="020B0606030504020204" pitchFamily="34" charset="0"/>
        <a:buChar char="•"/>
        <a:defRPr sz="1600" kern="1200">
          <a:solidFill>
            <a:schemeClr val="tx1"/>
          </a:solidFill>
          <a:latin typeface="+mn-lt"/>
          <a:ea typeface="+mn-ea"/>
          <a:cs typeface="+mn-cs"/>
        </a:defRPr>
      </a:lvl1pPr>
      <a:lvl2pPr marL="648000" indent="-324000" algn="l" defTabSz="914400" rtl="0" eaLnBrk="1" latinLnBrk="0" hangingPunct="1">
        <a:lnSpc>
          <a:spcPct val="106000"/>
        </a:lnSpc>
        <a:spcBef>
          <a:spcPts val="0"/>
        </a:spcBef>
        <a:buFont typeface="Arial" panose="020B0604020202020204" pitchFamily="34" charset="0"/>
        <a:buChar char="•"/>
        <a:defRPr sz="1600" kern="1200" baseline="0">
          <a:solidFill>
            <a:schemeClr val="tx1"/>
          </a:solidFill>
          <a:latin typeface="+mn-lt"/>
          <a:ea typeface="+mn-ea"/>
          <a:cs typeface="+mn-cs"/>
        </a:defRPr>
      </a:lvl2pPr>
      <a:lvl3pPr marL="324000" indent="-324000" algn="l" defTabSz="914400" rtl="0" eaLnBrk="1" latinLnBrk="0" hangingPunct="1">
        <a:lnSpc>
          <a:spcPct val="106000"/>
        </a:lnSpc>
        <a:spcBef>
          <a:spcPts val="0"/>
        </a:spcBef>
        <a:buFont typeface="+mj-lt"/>
        <a:buAutoNum type="arabicPeriod"/>
        <a:defRPr sz="1600" kern="1200">
          <a:solidFill>
            <a:schemeClr val="tx1"/>
          </a:solidFill>
          <a:latin typeface="+mn-lt"/>
          <a:ea typeface="+mn-ea"/>
          <a:cs typeface="+mn-cs"/>
        </a:defRPr>
      </a:lvl3pPr>
      <a:lvl4pPr marL="0" indent="0" algn="l" defTabSz="914400" rtl="0" eaLnBrk="1" latinLnBrk="0" hangingPunct="1">
        <a:lnSpc>
          <a:spcPct val="106000"/>
        </a:lnSpc>
        <a:spcBef>
          <a:spcPts val="1800"/>
        </a:spcBef>
        <a:buFont typeface="Arial" panose="020B0604020202020204" pitchFamily="34" charset="0"/>
        <a:buNone/>
        <a:defRPr sz="1600" b="1" kern="1200">
          <a:solidFill>
            <a:schemeClr val="accent4"/>
          </a:solidFill>
          <a:latin typeface="+mn-lt"/>
          <a:ea typeface="+mn-ea"/>
          <a:cs typeface="+mn-cs"/>
        </a:defRPr>
      </a:lvl4pPr>
      <a:lvl5pPr marL="0" indent="0" algn="l" defTabSz="914400" rtl="0" eaLnBrk="1" latinLnBrk="0" hangingPunct="1">
        <a:lnSpc>
          <a:spcPct val="106000"/>
        </a:lnSpc>
        <a:spcBef>
          <a:spcPts val="0"/>
        </a:spcBef>
        <a:buFont typeface="Arial" panose="020B0604020202020204" pitchFamily="34" charset="0"/>
        <a:buNone/>
        <a:defRPr sz="1600" kern="1200">
          <a:solidFill>
            <a:schemeClr val="tx1"/>
          </a:solidFill>
          <a:latin typeface="+mn-lt"/>
          <a:ea typeface="+mn-ea"/>
          <a:cs typeface="+mn-cs"/>
        </a:defRPr>
      </a:lvl5pPr>
      <a:lvl6pPr marL="324000" indent="0" algn="l" defTabSz="914400" rtl="0" eaLnBrk="1" latinLnBrk="0" hangingPunct="1">
        <a:lnSpc>
          <a:spcPct val="106000"/>
        </a:lnSpc>
        <a:spcBef>
          <a:spcPts val="0"/>
        </a:spcBef>
        <a:buFont typeface="Arial" panose="020B0604020202020204" pitchFamily="34" charset="0"/>
        <a:buNone/>
        <a:defRPr sz="1600" kern="1200">
          <a:solidFill>
            <a:schemeClr val="tx1"/>
          </a:solidFill>
          <a:latin typeface="+mn-lt"/>
          <a:ea typeface="+mn-ea"/>
          <a:cs typeface="+mn-cs"/>
        </a:defRPr>
      </a:lvl6pPr>
      <a:lvl7pPr marL="648000" indent="0" algn="l" defTabSz="914400" rtl="0" eaLnBrk="1" latinLnBrk="0" hangingPunct="1">
        <a:lnSpc>
          <a:spcPct val="106000"/>
        </a:lnSpc>
        <a:spcBef>
          <a:spcPts val="0"/>
        </a:spcBef>
        <a:buFont typeface="Arial" panose="020B0604020202020204" pitchFamily="34" charset="0"/>
        <a:buNone/>
        <a:defRPr sz="1600" kern="1200">
          <a:solidFill>
            <a:schemeClr val="tx1"/>
          </a:solidFill>
          <a:latin typeface="+mn-lt"/>
          <a:ea typeface="+mn-ea"/>
          <a:cs typeface="+mn-cs"/>
        </a:defRPr>
      </a:lvl7pPr>
      <a:lvl8pPr marL="0" indent="0" algn="l" defTabSz="914400" rtl="0" eaLnBrk="1" latinLnBrk="0" hangingPunct="1">
        <a:lnSpc>
          <a:spcPct val="108000"/>
        </a:lnSpc>
        <a:spcBef>
          <a:spcPts val="0"/>
        </a:spcBef>
        <a:buFont typeface="Arial" panose="020B0604020202020204" pitchFamily="34" charset="0"/>
        <a:buNone/>
        <a:defRPr sz="1600" kern="1200">
          <a:solidFill>
            <a:schemeClr val="tx1"/>
          </a:solidFill>
          <a:latin typeface="+mn-lt"/>
          <a:ea typeface="+mn-ea"/>
          <a:cs typeface="+mn-cs"/>
        </a:defRPr>
      </a:lvl8pPr>
      <a:lvl9pPr marL="0" indent="0" algn="l" defTabSz="914400" rtl="0" eaLnBrk="1" latinLnBrk="0" hangingPunct="1">
        <a:lnSpc>
          <a:spcPct val="108000"/>
        </a:lnSpc>
        <a:spcBef>
          <a:spcPts val="0"/>
        </a:spcBef>
        <a:buFont typeface="Arial" panose="020B0604020202020204" pitchFamily="34" charset="0"/>
        <a:buNone/>
        <a:defRPr sz="16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hyperlink" Target="https://code.google.com/archive/p/word2vec/"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web.archive.org/web/20190515211613/https:/phys.org/news/2019-05-bristol-academic-voynich-code-century-old.html"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hyperlink" Target="https://web.archive.org/web/20190515211613/https:/phys.org/news/2019-05-bristol-academic-voynich-code-century-old.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eb.archive.org/web/20190515211613/https:/phys.org/news/2019-05-bristol-academic-voynich-code-century-old.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28.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informagus.nl/edu/cp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spectrum.ieee.org/in-2016-microsofts-racist-chatbot-revealed-the-dangers-of-online-conversation" TargetMode="External"/><Relationship Id="rId2" Type="http://schemas.openxmlformats.org/officeDocument/2006/relationships/hyperlink" Target="https://web.archive.org/web/20180919135450/https:/chatbotslife.com/the-accountability-of-ai-case-study-microsofts-tay-experiment-ad577015181f?gi=6cb799ee01e5"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www.reuters.com/article/us-amazon-com-jobs-automation-insight/amazon-scraps-secret-ai-recruiting-tool-that-showed-bias-against-women-idUSKCN1MK08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earsia.org/blog/2017-03-18-query-suggestions-without-tracking-user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hyperlink" Target="http://dx.doi.org/10.1007/s00799-017-0215-9" TargetMode="Externa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abs/1802.07281"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hyperlink" Target="https://www.informagus.nl/edu/cpo/"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quora.com/How-much-data-does-Twitter-store-daily"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ir.ii.uam.es/pubs/sigir2018.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abs/1801.06422"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63.xml.rels><?xml version="1.0" encoding="UTF-8" standalone="yes"?>
<Relationships xmlns="http://schemas.openxmlformats.org/package/2006/relationships"><Relationship Id="rId3" Type="http://schemas.openxmlformats.org/officeDocument/2006/relationships/hyperlink" Target="https://people.cs.kuleuven.be/~bettina.berendt/Talks/berendt_2017_11_24_final.pdf"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fairness-measures.org/"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www.acm.org/binaries/content/assets/public-policy/2017_usacm_statement_algorithms.pdf"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slideshare.net/raffikrikorian/twitter-by-the-numbers/13-Where_do_they_go_Followed"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www.booking.com/" TargetMode="External"/><Relationship Id="rId2" Type="http://schemas.openxmlformats.org/officeDocument/2006/relationships/hyperlink" Target="https://www.bol.com/" TargetMode="External"/><Relationship Id="rId1" Type="http://schemas.openxmlformats.org/officeDocument/2006/relationships/slideLayout" Target="../slideLayouts/slideLayout9.xml"/><Relationship Id="rId5" Type="http://schemas.openxmlformats.org/officeDocument/2006/relationships/hyperlink" Target="http://www.wizenoze.com/" TargetMode="External"/><Relationship Id="rId4" Type="http://schemas.openxmlformats.org/officeDocument/2006/relationships/hyperlink" Target="https://www.nu.n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10B59C-60CC-4E86-AAC1-7A5E26AA42E2}"/>
              </a:ext>
            </a:extLst>
          </p:cNvPr>
          <p:cNvSpPr>
            <a:spLocks noGrp="1"/>
          </p:cNvSpPr>
          <p:nvPr>
            <p:ph type="ctrTitle"/>
          </p:nvPr>
        </p:nvSpPr>
        <p:spPr/>
        <p:txBody>
          <a:bodyPr/>
          <a:lstStyle/>
          <a:p>
            <a:r>
              <a:rPr lang="nl-NL" dirty="0"/>
              <a:t>Introductie AI</a:t>
            </a:r>
          </a:p>
        </p:txBody>
      </p:sp>
      <p:sp>
        <p:nvSpPr>
          <p:cNvPr id="3" name="Ondertitel 2">
            <a:extLst>
              <a:ext uri="{FF2B5EF4-FFF2-40B4-BE49-F238E27FC236}">
                <a16:creationId xmlns:a16="http://schemas.microsoft.com/office/drawing/2014/main" id="{835E7139-D803-41BB-B652-1726C90788CF}"/>
              </a:ext>
            </a:extLst>
          </p:cNvPr>
          <p:cNvSpPr>
            <a:spLocks noGrp="1"/>
          </p:cNvSpPr>
          <p:nvPr>
            <p:ph type="subTitle" idx="1"/>
          </p:nvPr>
        </p:nvSpPr>
        <p:spPr/>
        <p:txBody>
          <a:bodyPr/>
          <a:lstStyle/>
          <a:p>
            <a:r>
              <a:rPr lang="nl-NL" dirty="0"/>
              <a:t>Quantifying bias in search engines</a:t>
            </a:r>
          </a:p>
          <a:p>
            <a:r>
              <a:rPr lang="nl-NL" dirty="0"/>
              <a:t>Prof.dr.ir. Arjen P. de Vries</a:t>
            </a:r>
          </a:p>
        </p:txBody>
      </p:sp>
      <p:sp>
        <p:nvSpPr>
          <p:cNvPr id="4" name="Thought Bubble: Cloud 3">
            <a:extLst>
              <a:ext uri="{FF2B5EF4-FFF2-40B4-BE49-F238E27FC236}">
                <a16:creationId xmlns:a16="http://schemas.microsoft.com/office/drawing/2014/main" id="{4B121AAD-A2A1-4578-B06F-6D6D940F940F}"/>
              </a:ext>
            </a:extLst>
          </p:cNvPr>
          <p:cNvSpPr/>
          <p:nvPr/>
        </p:nvSpPr>
        <p:spPr bwMode="auto">
          <a:xfrm>
            <a:off x="1859538" y="3523611"/>
            <a:ext cx="3888432" cy="1673206"/>
          </a:xfrm>
          <a:prstGeom prst="cloudCallout">
            <a:avLst>
              <a:gd name="adj1" fmla="val -68237"/>
              <a:gd name="adj2" fmla="val -63350"/>
            </a:avLst>
          </a:prstGeom>
          <a:solidFill>
            <a:srgbClr val="FF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r>
              <a:rPr kumimoji="0" lang="en-GB" sz="3600" b="1" i="1" u="none" strike="noStrike" cap="none" normalizeH="0" baseline="0" dirty="0">
                <a:ln>
                  <a:noFill/>
                </a:ln>
                <a:solidFill>
                  <a:schemeClr val="bg1"/>
                </a:solidFill>
                <a:effectLst/>
                <a:latin typeface="Arial" panose="020B0604020202020204" pitchFamily="34" charset="0"/>
                <a:cs typeface="Arial" panose="020B0604020202020204" pitchFamily="34" charset="0"/>
              </a:rPr>
              <a:t>GEEN MR…</a:t>
            </a:r>
          </a:p>
        </p:txBody>
      </p:sp>
    </p:spTree>
    <p:extLst>
      <p:ext uri="{BB962C8B-B14F-4D97-AF65-F5344CB8AC3E}">
        <p14:creationId xmlns:p14="http://schemas.microsoft.com/office/powerpoint/2010/main" val="51042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2A2B6A2-2D34-49C9-AEF0-2534B96C7C40}"/>
              </a:ext>
            </a:extLst>
          </p:cNvPr>
          <p:cNvSpPr>
            <a:spLocks noGrp="1" noChangeArrowheads="1"/>
          </p:cNvSpPr>
          <p:nvPr>
            <p:ph type="title" idx="4294967295"/>
          </p:nvPr>
        </p:nvSpPr>
        <p:spPr/>
        <p:txBody>
          <a:bodyPr vert="horz" wrap="square" lIns="91383" tIns="45692" rIns="91383" bIns="45692" numCol="1" rtlCol="0" anchor="ctr" anchorCtr="0" compatLnSpc="1">
            <a:prstTxWarp prst="textNoShape">
              <a:avLst/>
            </a:prstTxWarp>
            <a:noAutofit/>
          </a:bodyPr>
          <a:lstStyle/>
          <a:p>
            <a:pPr eaLnBrk="1" hangingPunct="1"/>
            <a:r>
              <a:rPr lang="en-US" altLang="nl-NL" dirty="0" err="1"/>
              <a:t>Waarom</a:t>
            </a:r>
            <a:r>
              <a:rPr lang="en-US" altLang="nl-NL" dirty="0"/>
              <a:t> BIG data?</a:t>
            </a:r>
            <a:br>
              <a:rPr lang="en-US" altLang="nl-NL" dirty="0"/>
            </a:br>
            <a:r>
              <a:rPr lang="en-US" altLang="nl-NL" dirty="0"/>
              <a:t>Well… there’s NO data like MORE data!</a:t>
            </a:r>
          </a:p>
        </p:txBody>
      </p:sp>
      <p:grpSp>
        <p:nvGrpSpPr>
          <p:cNvPr id="2" name="Group 8">
            <a:extLst>
              <a:ext uri="{FF2B5EF4-FFF2-40B4-BE49-F238E27FC236}">
                <a16:creationId xmlns:a16="http://schemas.microsoft.com/office/drawing/2014/main" id="{F0170239-F961-4F8B-95D7-E213E3B075B6}"/>
              </a:ext>
            </a:extLst>
          </p:cNvPr>
          <p:cNvGrpSpPr>
            <a:grpSpLocks/>
          </p:cNvGrpSpPr>
          <p:nvPr/>
        </p:nvGrpSpPr>
        <p:grpSpPr bwMode="auto">
          <a:xfrm>
            <a:off x="1526046" y="1505513"/>
            <a:ext cx="5986785" cy="5052709"/>
            <a:chOff x="864" y="1257"/>
            <a:chExt cx="3773" cy="3185"/>
          </a:xfrm>
        </p:grpSpPr>
        <p:pic>
          <p:nvPicPr>
            <p:cNvPr id="15370" name="Picture 4" descr="BankoBrillDataGraph">
              <a:extLst>
                <a:ext uri="{FF2B5EF4-FFF2-40B4-BE49-F238E27FC236}">
                  <a16:creationId xmlns:a16="http://schemas.microsoft.com/office/drawing/2014/main" id="{A249C18B-42A4-4A7A-BBE1-26ACC9E9F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 y="1257"/>
              <a:ext cx="2928" cy="2747"/>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15371" name="Text Box 6">
              <a:extLst>
                <a:ext uri="{FF2B5EF4-FFF2-40B4-BE49-F238E27FC236}">
                  <a16:creationId xmlns:a16="http://schemas.microsoft.com/office/drawing/2014/main" id="{9D5748EB-4A42-4A9A-A26F-E5C72C5D5617}"/>
                </a:ext>
              </a:extLst>
            </p:cNvPr>
            <p:cNvSpPr txBox="1">
              <a:spLocks noChangeArrowheads="1"/>
            </p:cNvSpPr>
            <p:nvPr/>
          </p:nvSpPr>
          <p:spPr bwMode="auto">
            <a:xfrm>
              <a:off x="864" y="4288"/>
              <a:ext cx="377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98" tIns="45699" rIns="91398" bIns="45699">
              <a:spAutoFit/>
            </a:bodyPr>
            <a:lstStyle>
              <a:lvl1pPr>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742950" indent="-28575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143000" indent="-228600">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600200" indent="-22860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2057400" indent="-22860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5146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9718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4290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8862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defTabSz="642668" eaLnBrk="0" hangingPunct="0">
                <a:buNone/>
              </a:pPr>
              <a:r>
                <a:rPr lang="en-US" altLang="nl-NL" sz="984" dirty="0">
                  <a:cs typeface="Arial" panose="020B0604020202020204" pitchFamily="34" charset="0"/>
                </a:rPr>
                <a:t>(</a:t>
              </a:r>
              <a:r>
                <a:rPr lang="en-US" altLang="nl-NL" sz="984" dirty="0" err="1">
                  <a:cs typeface="Arial" panose="020B0604020202020204" pitchFamily="34" charset="0"/>
                </a:rPr>
                <a:t>Banko</a:t>
              </a:r>
              <a:r>
                <a:rPr lang="en-US" altLang="nl-NL" sz="984" dirty="0">
                  <a:cs typeface="Arial" panose="020B0604020202020204" pitchFamily="34" charset="0"/>
                </a:rPr>
                <a:t> and Brill, ACL 2001): Large amounts of data</a:t>
              </a:r>
            </a:p>
          </p:txBody>
        </p:sp>
      </p:grpSp>
      <p:grpSp>
        <p:nvGrpSpPr>
          <p:cNvPr id="3" name="Group 9">
            <a:extLst>
              <a:ext uri="{FF2B5EF4-FFF2-40B4-BE49-F238E27FC236}">
                <a16:creationId xmlns:a16="http://schemas.microsoft.com/office/drawing/2014/main" id="{FF15205F-0B84-4ABF-8569-3BEFF444E24B}"/>
              </a:ext>
            </a:extLst>
          </p:cNvPr>
          <p:cNvGrpSpPr>
            <a:grpSpLocks/>
          </p:cNvGrpSpPr>
          <p:nvPr/>
        </p:nvGrpSpPr>
        <p:grpSpPr bwMode="auto">
          <a:xfrm>
            <a:off x="1526046" y="1906055"/>
            <a:ext cx="8701435" cy="4863143"/>
            <a:chOff x="0" y="1508"/>
            <a:chExt cx="5484" cy="3065"/>
          </a:xfrm>
        </p:grpSpPr>
        <p:pic>
          <p:nvPicPr>
            <p:cNvPr id="15368" name="Picture 5" descr="MT-LM-size">
              <a:extLst>
                <a:ext uri="{FF2B5EF4-FFF2-40B4-BE49-F238E27FC236}">
                  <a16:creationId xmlns:a16="http://schemas.microsoft.com/office/drawing/2014/main" id="{AE552A20-DF1A-4898-8B4E-92E657D7D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 y="1508"/>
              <a:ext cx="3324" cy="2334"/>
            </a:xfrm>
            <a:prstGeom prst="rect">
              <a:avLst/>
            </a:prstGeom>
            <a:solidFill>
              <a:schemeClr val="bg1"/>
            </a:solidFill>
            <a:ln w="9525">
              <a:solidFill>
                <a:schemeClr val="bg2"/>
              </a:solidFill>
              <a:miter lim="800000"/>
              <a:headEnd/>
              <a:tailEnd/>
            </a:ln>
          </p:spPr>
        </p:pic>
        <p:sp>
          <p:nvSpPr>
            <p:cNvPr id="15369" name="Text Box 7">
              <a:extLst>
                <a:ext uri="{FF2B5EF4-FFF2-40B4-BE49-F238E27FC236}">
                  <a16:creationId xmlns:a16="http://schemas.microsoft.com/office/drawing/2014/main" id="{F838BB0E-5BDC-4110-890E-0A56ED3B3470}"/>
                </a:ext>
              </a:extLst>
            </p:cNvPr>
            <p:cNvSpPr txBox="1">
              <a:spLocks noChangeArrowheads="1"/>
            </p:cNvSpPr>
            <p:nvPr/>
          </p:nvSpPr>
          <p:spPr bwMode="auto">
            <a:xfrm>
              <a:off x="0" y="4419"/>
              <a:ext cx="167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98" tIns="45699" rIns="91398" bIns="45699">
              <a:spAutoFit/>
            </a:bodyPr>
            <a:lstStyle>
              <a:lvl1pPr>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742950" indent="-28575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143000" indent="-228600">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600200" indent="-22860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2057400" indent="-22860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5146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9718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4290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8862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defTabSz="642668" eaLnBrk="0" hangingPunct="0">
                <a:buNone/>
              </a:pPr>
              <a:r>
                <a:rPr lang="en-US" altLang="nl-NL" sz="984" dirty="0">
                  <a:cs typeface="Arial" panose="020B0604020202020204" pitchFamily="34" charset="0"/>
                </a:rPr>
                <a:t>(</a:t>
              </a:r>
              <a:r>
                <a:rPr lang="en-US" altLang="nl-NL" sz="984" dirty="0" err="1">
                  <a:cs typeface="Arial" panose="020B0604020202020204" pitchFamily="34" charset="0"/>
                </a:rPr>
                <a:t>Brants</a:t>
              </a:r>
              <a:r>
                <a:rPr lang="en-US" altLang="nl-NL" sz="984" dirty="0">
                  <a:cs typeface="Arial" panose="020B0604020202020204" pitchFamily="34" charset="0"/>
                </a:rPr>
                <a:t> et al., EMNLP 2007): Variety of data</a:t>
              </a:r>
              <a:endParaRPr lang="en-US" altLang="nl-NL" sz="2249" dirty="0">
                <a:cs typeface="Arial" panose="020B0604020202020204" pitchFamily="34" charset="0"/>
              </a:endParaRPr>
            </a:p>
          </p:txBody>
        </p:sp>
      </p:grpSp>
      <p:sp>
        <p:nvSpPr>
          <p:cNvPr id="13" name="Oval 12">
            <a:extLst>
              <a:ext uri="{FF2B5EF4-FFF2-40B4-BE49-F238E27FC236}">
                <a16:creationId xmlns:a16="http://schemas.microsoft.com/office/drawing/2014/main" id="{0BD253F2-E9EC-4A58-A26B-80303B04502C}"/>
              </a:ext>
            </a:extLst>
          </p:cNvPr>
          <p:cNvSpPr>
            <a:spLocks noChangeArrowheads="1"/>
          </p:cNvSpPr>
          <p:nvPr/>
        </p:nvSpPr>
        <p:spPr bwMode="auto">
          <a:xfrm>
            <a:off x="9143009" y="4800210"/>
            <a:ext cx="1142489" cy="913767"/>
          </a:xfrm>
          <a:prstGeom prst="ellipse">
            <a:avLst/>
          </a:prstGeom>
          <a:noFill/>
          <a:ln w="63500" algn="ctr">
            <a:solidFill>
              <a:srgbClr val="00B050"/>
            </a:solidFill>
            <a:prstDash val="sysDash"/>
            <a:round/>
            <a:headEnd/>
            <a:tailEnd/>
          </a:ln>
          <a:extLst>
            <a:ext uri="{909E8E84-426E-40DD-AFC4-6F175D3DCCD1}">
              <a14:hiddenFill xmlns:a14="http://schemas.microsoft.com/office/drawing/2010/main">
                <a:solidFill>
                  <a:srgbClr val="FFFFFF"/>
                </a:solidFill>
              </a14:hiddenFill>
            </a:ext>
          </a:extLst>
        </p:spPr>
        <p:txBody>
          <a:bodyPr lIns="91398" tIns="45699" rIns="91398" bIns="45699"/>
          <a:lstStyle>
            <a:lvl1pPr>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742950" indent="-28575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143000" indent="-228600">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600200" indent="-22860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2057400" indent="-22860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5146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9718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4290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8862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defTabSz="642668" eaLnBrk="0" hangingPunct="0">
              <a:buNone/>
            </a:pPr>
            <a:endParaRPr lang="nl-NL" altLang="nl-NL" sz="1125" b="1">
              <a:cs typeface="Arial" panose="020B0604020202020204" pitchFamily="34" charset="0"/>
            </a:endParaRPr>
          </a:p>
        </p:txBody>
      </p:sp>
      <p:sp>
        <p:nvSpPr>
          <p:cNvPr id="10" name="TextBox 9">
            <a:extLst>
              <a:ext uri="{FF2B5EF4-FFF2-40B4-BE49-F238E27FC236}">
                <a16:creationId xmlns:a16="http://schemas.microsoft.com/office/drawing/2014/main" id="{B201B93A-7294-4B33-8F0E-A62D274B368D}"/>
              </a:ext>
            </a:extLst>
          </p:cNvPr>
          <p:cNvSpPr txBox="1">
            <a:spLocks noChangeArrowheads="1"/>
          </p:cNvSpPr>
          <p:nvPr/>
        </p:nvSpPr>
        <p:spPr bwMode="auto">
          <a:xfrm>
            <a:off x="543316" y="1196881"/>
            <a:ext cx="1911016" cy="30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98" tIns="45699" rIns="91398" bIns="45699">
            <a:spAutoFit/>
          </a:bodyPr>
          <a:lstStyle>
            <a:lvl1pPr>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742950" indent="-28575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143000" indent="-228600">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600200" indent="-22860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2057400" indent="-22860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5146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9718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4290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8862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defTabSz="642668" eaLnBrk="0" hangingPunct="0">
              <a:buNone/>
            </a:pPr>
            <a:r>
              <a:rPr lang="en-US" altLang="nl-NL" sz="1406" b="1" dirty="0">
                <a:cs typeface="Arial" panose="020B0604020202020204" pitchFamily="34" charset="0"/>
              </a:rPr>
              <a:t>s/knowledge/data/g;</a:t>
            </a:r>
          </a:p>
        </p:txBody>
      </p:sp>
      <p:sp>
        <p:nvSpPr>
          <p:cNvPr id="11" name="TextBox 10">
            <a:extLst>
              <a:ext uri="{FF2B5EF4-FFF2-40B4-BE49-F238E27FC236}">
                <a16:creationId xmlns:a16="http://schemas.microsoft.com/office/drawing/2014/main" id="{6C895F00-2E47-4A44-A481-E95C3A57CD96}"/>
              </a:ext>
            </a:extLst>
          </p:cNvPr>
          <p:cNvSpPr txBox="1">
            <a:spLocks noChangeArrowheads="1"/>
          </p:cNvSpPr>
          <p:nvPr/>
        </p:nvSpPr>
        <p:spPr bwMode="auto">
          <a:xfrm>
            <a:off x="6586076" y="16715"/>
            <a:ext cx="4079879" cy="35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98" tIns="45699" rIns="91398" bIns="45699">
            <a:spAutoFit/>
          </a:bodyPr>
          <a:lstStyle>
            <a:lvl1pPr>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742950" indent="-28575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143000" indent="-228600">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600200" indent="-22860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2057400" indent="-228600">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5146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9718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4290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886200" indent="-228600"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algn="r" defTabSz="642668" eaLnBrk="0" hangingPunct="0">
              <a:buNone/>
            </a:pPr>
            <a:r>
              <a:rPr lang="en-US" altLang="nl-NL" sz="1687" i="1" dirty="0">
                <a:solidFill>
                  <a:srgbClr val="00B050"/>
                </a:solidFill>
                <a:cs typeface="Arial" panose="020B0604020202020204" pitchFamily="34" charset="0"/>
              </a:rPr>
              <a:t>How do we get here if we’re not Google?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6AC75-ADF4-475A-9B12-1E12FD542F39}"/>
              </a:ext>
            </a:extLst>
          </p:cNvPr>
          <p:cNvSpPr>
            <a:spLocks noGrp="1"/>
          </p:cNvSpPr>
          <p:nvPr>
            <p:ph type="title"/>
          </p:nvPr>
        </p:nvSpPr>
        <p:spPr/>
        <p:txBody>
          <a:bodyPr/>
          <a:lstStyle/>
          <a:p>
            <a:r>
              <a:rPr lang="en-GB" dirty="0"/>
              <a:t>Use Google Data?!</a:t>
            </a:r>
          </a:p>
        </p:txBody>
      </p:sp>
      <p:sp>
        <p:nvSpPr>
          <p:cNvPr id="3" name="Content Placeholder 2">
            <a:extLst>
              <a:ext uri="{FF2B5EF4-FFF2-40B4-BE49-F238E27FC236}">
                <a16:creationId xmlns:a16="http://schemas.microsoft.com/office/drawing/2014/main" id="{4DB87031-6B0C-4864-8D0F-C9D797DCA928}"/>
              </a:ext>
            </a:extLst>
          </p:cNvPr>
          <p:cNvSpPr>
            <a:spLocks noGrp="1"/>
          </p:cNvSpPr>
          <p:nvPr>
            <p:ph idx="1"/>
          </p:nvPr>
        </p:nvSpPr>
        <p:spPr/>
        <p:txBody>
          <a:bodyPr/>
          <a:lstStyle/>
          <a:p>
            <a:r>
              <a:rPr lang="en-GB" dirty="0"/>
              <a:t>E.g., Google releases </a:t>
            </a:r>
            <a:r>
              <a:rPr lang="en-GB" i="1" dirty="0"/>
              <a:t>pre-trained word and phrase vectors:</a:t>
            </a:r>
            <a:br>
              <a:rPr lang="en-GB" dirty="0"/>
            </a:br>
            <a:br>
              <a:rPr lang="en-GB" dirty="0"/>
            </a:br>
            <a:r>
              <a:rPr lang="en-GB" dirty="0"/>
              <a:t>“</a:t>
            </a:r>
            <a:r>
              <a:rPr lang="en-GB" i="1" dirty="0"/>
              <a:t>We are publishing pre-trained vectors trained on part of Google News dataset (</a:t>
            </a:r>
            <a:r>
              <a:rPr lang="en-GB" b="1" i="1" dirty="0">
                <a:solidFill>
                  <a:srgbClr val="C00000"/>
                </a:solidFill>
              </a:rPr>
              <a:t>about 100 billion words</a:t>
            </a:r>
            <a:r>
              <a:rPr lang="en-GB" i="1" dirty="0"/>
              <a:t>). The model contains 300-dimensional vectors for 3 million words and phrases. The phrases were obtained using a simple data-driven approach described in [2]. The archive is available here: GoogleNews-vectors-negative300.bin.gz.”</a:t>
            </a:r>
          </a:p>
        </p:txBody>
      </p:sp>
      <p:sp>
        <p:nvSpPr>
          <p:cNvPr id="5" name="TextBox 4">
            <a:extLst>
              <a:ext uri="{FF2B5EF4-FFF2-40B4-BE49-F238E27FC236}">
                <a16:creationId xmlns:a16="http://schemas.microsoft.com/office/drawing/2014/main" id="{49453B26-2A63-4482-9097-BFAEDF467E43}"/>
              </a:ext>
            </a:extLst>
          </p:cNvPr>
          <p:cNvSpPr txBox="1"/>
          <p:nvPr/>
        </p:nvSpPr>
        <p:spPr>
          <a:xfrm>
            <a:off x="2157538" y="6263393"/>
            <a:ext cx="4243919" cy="319446"/>
          </a:xfrm>
          <a:prstGeom prst="rect">
            <a:avLst/>
          </a:prstGeom>
          <a:noFill/>
        </p:spPr>
        <p:txBody>
          <a:bodyPr wrap="none" rtlCol="0">
            <a:spAutoFit/>
          </a:bodyPr>
          <a:lstStyle/>
          <a:p>
            <a:pPr algn="l"/>
            <a:r>
              <a:rPr lang="en-GB" sz="1476" dirty="0">
                <a:hlinkClick r:id="rId2"/>
              </a:rPr>
              <a:t>https://code.google.com/archive/p/word2vec/</a:t>
            </a:r>
            <a:r>
              <a:rPr lang="en-GB" sz="1476" dirty="0"/>
              <a:t> </a:t>
            </a:r>
            <a:endParaRPr lang="en-GB" sz="1476" dirty="0">
              <a:solidFill>
                <a:schemeClr val="bg1"/>
              </a:solidFill>
            </a:endParaRPr>
          </a:p>
        </p:txBody>
      </p:sp>
      <p:sp>
        <p:nvSpPr>
          <p:cNvPr id="6" name="TextBox 5">
            <a:extLst>
              <a:ext uri="{FF2B5EF4-FFF2-40B4-BE49-F238E27FC236}">
                <a16:creationId xmlns:a16="http://schemas.microsoft.com/office/drawing/2014/main" id="{2695111F-D730-422A-A78F-F61712857D22}"/>
              </a:ext>
            </a:extLst>
          </p:cNvPr>
          <p:cNvSpPr txBox="1"/>
          <p:nvPr/>
        </p:nvSpPr>
        <p:spPr>
          <a:xfrm>
            <a:off x="3308885" y="5042647"/>
            <a:ext cx="5517793" cy="481670"/>
          </a:xfrm>
          <a:prstGeom prst="rect">
            <a:avLst/>
          </a:prstGeom>
          <a:noFill/>
        </p:spPr>
        <p:txBody>
          <a:bodyPr wrap="none" rtlCol="0">
            <a:spAutoFit/>
          </a:bodyPr>
          <a:lstStyle/>
          <a:p>
            <a:pPr algn="l"/>
            <a:r>
              <a:rPr lang="en-GB" sz="2530" b="1" dirty="0" err="1">
                <a:solidFill>
                  <a:srgbClr val="C00000"/>
                </a:solidFill>
              </a:rPr>
              <a:t>Hier</a:t>
            </a:r>
            <a:r>
              <a:rPr lang="en-GB" sz="2530" b="1" dirty="0">
                <a:solidFill>
                  <a:srgbClr val="C00000"/>
                </a:solidFill>
              </a:rPr>
              <a:t> </a:t>
            </a:r>
            <a:r>
              <a:rPr lang="en-GB" sz="2530" b="1" dirty="0" err="1">
                <a:solidFill>
                  <a:srgbClr val="C00000"/>
                </a:solidFill>
              </a:rPr>
              <a:t>komen</a:t>
            </a:r>
            <a:r>
              <a:rPr lang="en-GB" sz="2530" b="1" dirty="0">
                <a:solidFill>
                  <a:srgbClr val="C00000"/>
                </a:solidFill>
              </a:rPr>
              <a:t> we op </a:t>
            </a:r>
            <a:r>
              <a:rPr lang="en-GB" sz="2530" b="1" dirty="0" err="1">
                <a:solidFill>
                  <a:srgbClr val="C00000"/>
                </a:solidFill>
              </a:rPr>
              <a:t>terug</a:t>
            </a:r>
            <a:r>
              <a:rPr lang="en-GB" sz="2530" b="1" dirty="0">
                <a:solidFill>
                  <a:srgbClr val="C00000"/>
                </a:solidFill>
              </a:rPr>
              <a:t> in de case!</a:t>
            </a:r>
          </a:p>
        </p:txBody>
      </p:sp>
    </p:spTree>
    <p:extLst>
      <p:ext uri="{BB962C8B-B14F-4D97-AF65-F5344CB8AC3E}">
        <p14:creationId xmlns:p14="http://schemas.microsoft.com/office/powerpoint/2010/main" val="187241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3D2F32-A5C0-4566-96A8-FE623EC024B4}"/>
              </a:ext>
            </a:extLst>
          </p:cNvPr>
          <p:cNvSpPr>
            <a:spLocks noGrp="1"/>
          </p:cNvSpPr>
          <p:nvPr>
            <p:ph type="ctrTitle"/>
          </p:nvPr>
        </p:nvSpPr>
        <p:spPr>
          <a:xfrm>
            <a:off x="491868" y="607039"/>
            <a:ext cx="11190615" cy="1758891"/>
          </a:xfrm>
        </p:spPr>
        <p:txBody>
          <a:bodyPr anchor="b">
            <a:normAutofit/>
          </a:bodyPr>
          <a:lstStyle/>
          <a:p>
            <a:r>
              <a:rPr lang="en-GB" dirty="0"/>
              <a:t>Computers &amp; Text</a:t>
            </a:r>
          </a:p>
        </p:txBody>
      </p:sp>
      <p:sp>
        <p:nvSpPr>
          <p:cNvPr id="10" name="Subtitle 2">
            <a:extLst>
              <a:ext uri="{FF2B5EF4-FFF2-40B4-BE49-F238E27FC236}">
                <a16:creationId xmlns:a16="http://schemas.microsoft.com/office/drawing/2014/main" id="{6E76BAC5-7AEE-4FA6-8B29-DAA4C8A2294A}"/>
              </a:ext>
            </a:extLst>
          </p:cNvPr>
          <p:cNvSpPr>
            <a:spLocks noGrp="1"/>
          </p:cNvSpPr>
          <p:nvPr>
            <p:ph type="subTitle" idx="1"/>
          </p:nvPr>
        </p:nvSpPr>
        <p:spPr>
          <a:xfrm>
            <a:off x="491759" y="2546618"/>
            <a:ext cx="11190615" cy="728301"/>
          </a:xfrm>
        </p:spPr>
        <p:txBody>
          <a:bodyPr/>
          <a:lstStyle/>
          <a:p>
            <a:r>
              <a:rPr lang="en-US" dirty="0"/>
              <a:t>Text as sequences of numbers…</a:t>
            </a:r>
          </a:p>
        </p:txBody>
      </p:sp>
    </p:spTree>
    <p:extLst>
      <p:ext uri="{BB962C8B-B14F-4D97-AF65-F5344CB8AC3E}">
        <p14:creationId xmlns:p14="http://schemas.microsoft.com/office/powerpoint/2010/main" val="3437821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AC204-3A58-4937-A17E-1CB6624E79C2}"/>
              </a:ext>
            </a:extLst>
          </p:cNvPr>
          <p:cNvSpPr>
            <a:spLocks noGrp="1"/>
          </p:cNvSpPr>
          <p:nvPr>
            <p:ph type="title"/>
          </p:nvPr>
        </p:nvSpPr>
        <p:spPr/>
        <p:txBody>
          <a:bodyPr/>
          <a:lstStyle/>
          <a:p>
            <a:r>
              <a:rPr lang="en-GB" dirty="0"/>
              <a:t>Wat is data?!</a:t>
            </a:r>
          </a:p>
        </p:txBody>
      </p:sp>
      <p:sp>
        <p:nvSpPr>
          <p:cNvPr id="3" name="Content Placeholder 2">
            <a:extLst>
              <a:ext uri="{FF2B5EF4-FFF2-40B4-BE49-F238E27FC236}">
                <a16:creationId xmlns:a16="http://schemas.microsoft.com/office/drawing/2014/main" id="{64003238-E41F-46DB-B37E-2E4B6D88C105}"/>
              </a:ext>
            </a:extLst>
          </p:cNvPr>
          <p:cNvSpPr>
            <a:spLocks noGrp="1"/>
          </p:cNvSpPr>
          <p:nvPr>
            <p:ph idx="1"/>
          </p:nvPr>
        </p:nvSpPr>
        <p:spPr/>
        <p:txBody>
          <a:bodyPr/>
          <a:lstStyle/>
          <a:p>
            <a:r>
              <a:rPr lang="en-GB" dirty="0"/>
              <a:t>Byte = </a:t>
            </a:r>
            <a:r>
              <a:rPr lang="en-GB" dirty="0" err="1"/>
              <a:t>getal</a:t>
            </a:r>
            <a:r>
              <a:rPr lang="en-GB" dirty="0"/>
              <a:t> </a:t>
            </a:r>
            <a:r>
              <a:rPr lang="en-GB" dirty="0" err="1"/>
              <a:t>tussen</a:t>
            </a:r>
            <a:r>
              <a:rPr lang="en-GB" dirty="0"/>
              <a:t> 0 </a:t>
            </a:r>
            <a:r>
              <a:rPr lang="en-GB" dirty="0" err="1"/>
              <a:t>en</a:t>
            </a:r>
            <a:r>
              <a:rPr lang="en-GB" dirty="0"/>
              <a:t> 255</a:t>
            </a:r>
            <a:br>
              <a:rPr lang="en-GB" dirty="0"/>
            </a:br>
            <a:r>
              <a:rPr lang="en-GB" dirty="0"/>
              <a:t>		</a:t>
            </a:r>
            <a:endParaRPr lang="en-GB" i="1" dirty="0"/>
          </a:p>
        </p:txBody>
      </p:sp>
    </p:spTree>
    <p:extLst>
      <p:ext uri="{BB962C8B-B14F-4D97-AF65-F5344CB8AC3E}">
        <p14:creationId xmlns:p14="http://schemas.microsoft.com/office/powerpoint/2010/main" val="299278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AC204-3A58-4937-A17E-1CB6624E79C2}"/>
              </a:ext>
            </a:extLst>
          </p:cNvPr>
          <p:cNvSpPr>
            <a:spLocks noGrp="1"/>
          </p:cNvSpPr>
          <p:nvPr>
            <p:ph type="title"/>
          </p:nvPr>
        </p:nvSpPr>
        <p:spPr/>
        <p:txBody>
          <a:bodyPr/>
          <a:lstStyle/>
          <a:p>
            <a:r>
              <a:rPr lang="en-GB" dirty="0"/>
              <a:t>Wat is data?!</a:t>
            </a:r>
          </a:p>
        </p:txBody>
      </p:sp>
      <p:sp>
        <p:nvSpPr>
          <p:cNvPr id="3" name="Content Placeholder 2">
            <a:extLst>
              <a:ext uri="{FF2B5EF4-FFF2-40B4-BE49-F238E27FC236}">
                <a16:creationId xmlns:a16="http://schemas.microsoft.com/office/drawing/2014/main" id="{64003238-E41F-46DB-B37E-2E4B6D88C105}"/>
              </a:ext>
            </a:extLst>
          </p:cNvPr>
          <p:cNvSpPr>
            <a:spLocks noGrp="1"/>
          </p:cNvSpPr>
          <p:nvPr>
            <p:ph idx="1"/>
          </p:nvPr>
        </p:nvSpPr>
        <p:spPr/>
        <p:txBody>
          <a:bodyPr/>
          <a:lstStyle/>
          <a:p>
            <a:pPr>
              <a:buFont typeface="Wingdings" panose="05000000000000000000" pitchFamily="2" charset="2"/>
              <a:buChar char="§"/>
            </a:pPr>
            <a:r>
              <a:rPr lang="en-GB" dirty="0"/>
              <a:t>Byte = </a:t>
            </a:r>
            <a:r>
              <a:rPr lang="en-GB" dirty="0" err="1"/>
              <a:t>getal</a:t>
            </a:r>
            <a:r>
              <a:rPr lang="en-GB" dirty="0"/>
              <a:t> </a:t>
            </a:r>
            <a:r>
              <a:rPr lang="en-GB" dirty="0" err="1"/>
              <a:t>tussen</a:t>
            </a:r>
            <a:r>
              <a:rPr lang="en-GB" dirty="0"/>
              <a:t> 0 </a:t>
            </a:r>
            <a:r>
              <a:rPr lang="en-GB" dirty="0" err="1"/>
              <a:t>en</a:t>
            </a:r>
            <a:r>
              <a:rPr lang="en-GB" dirty="0"/>
              <a:t> 255</a:t>
            </a:r>
            <a:br>
              <a:rPr lang="en-GB" dirty="0"/>
            </a:br>
            <a:r>
              <a:rPr lang="en-GB" dirty="0"/>
              <a:t>		of </a:t>
            </a:r>
            <a:r>
              <a:rPr lang="en-GB" dirty="0" err="1"/>
              <a:t>een</a:t>
            </a:r>
            <a:r>
              <a:rPr lang="en-GB" dirty="0"/>
              <a:t> </a:t>
            </a:r>
            <a:r>
              <a:rPr lang="en-GB" dirty="0" err="1"/>
              <a:t>getal</a:t>
            </a:r>
            <a:r>
              <a:rPr lang="en-GB" dirty="0"/>
              <a:t> </a:t>
            </a:r>
            <a:r>
              <a:rPr lang="en-GB" dirty="0" err="1"/>
              <a:t>tussen</a:t>
            </a:r>
            <a:r>
              <a:rPr lang="en-GB" dirty="0"/>
              <a:t> -128 </a:t>
            </a:r>
            <a:r>
              <a:rPr lang="en-GB" dirty="0" err="1"/>
              <a:t>en</a:t>
            </a:r>
            <a:r>
              <a:rPr lang="en-GB" dirty="0"/>
              <a:t> +127 </a:t>
            </a:r>
            <a:r>
              <a:rPr lang="en-GB" dirty="0">
                <a:sym typeface="Wingdings" panose="05000000000000000000" pitchFamily="2" charset="2"/>
              </a:rPr>
              <a:t></a:t>
            </a:r>
          </a:p>
          <a:p>
            <a:pPr>
              <a:buFont typeface="Wingdings" panose="05000000000000000000" pitchFamily="2" charset="2"/>
              <a:buChar char="§"/>
            </a:pPr>
            <a:endParaRPr lang="en-GB" dirty="0">
              <a:sym typeface="Wingdings" panose="05000000000000000000" pitchFamily="2" charset="2"/>
            </a:endParaRPr>
          </a:p>
          <a:p>
            <a:pPr>
              <a:buFont typeface="Wingdings" panose="05000000000000000000" pitchFamily="2" charset="2"/>
              <a:buChar char="§"/>
            </a:pPr>
            <a:r>
              <a:rPr lang="en-GB" i="1" dirty="0">
                <a:sym typeface="Wingdings" panose="05000000000000000000" pitchFamily="2" charset="2"/>
              </a:rPr>
              <a:t>Hoe zit </a:t>
            </a:r>
            <a:r>
              <a:rPr lang="en-GB" i="1" dirty="0" err="1">
                <a:sym typeface="Wingdings" panose="05000000000000000000" pitchFamily="2" charset="2"/>
              </a:rPr>
              <a:t>dan</a:t>
            </a:r>
            <a:r>
              <a:rPr lang="en-GB" i="1" dirty="0">
                <a:sym typeface="Wingdings" panose="05000000000000000000" pitchFamily="2" charset="2"/>
              </a:rPr>
              <a:t> </a:t>
            </a:r>
            <a:r>
              <a:rPr lang="en-GB" i="1" dirty="0" err="1">
                <a:sym typeface="Wingdings" panose="05000000000000000000" pitchFamily="2" charset="2"/>
              </a:rPr>
              <a:t>dan</a:t>
            </a:r>
            <a:r>
              <a:rPr lang="en-GB" i="1" dirty="0">
                <a:sym typeface="Wingdings" panose="05000000000000000000" pitchFamily="2" charset="2"/>
              </a:rPr>
              <a:t> met letters?</a:t>
            </a:r>
            <a:endParaRPr lang="en-GB" i="1" dirty="0"/>
          </a:p>
        </p:txBody>
      </p:sp>
      <p:pic>
        <p:nvPicPr>
          <p:cNvPr id="5" name="Picture 4" descr="A close up of a logo&#10;&#10;Description generated with very high confidence">
            <a:extLst>
              <a:ext uri="{FF2B5EF4-FFF2-40B4-BE49-F238E27FC236}">
                <a16:creationId xmlns:a16="http://schemas.microsoft.com/office/drawing/2014/main" id="{A0C4B72D-4E3D-455B-97B2-331CF6729960}"/>
              </a:ext>
            </a:extLst>
          </p:cNvPr>
          <p:cNvPicPr>
            <a:picLocks noChangeAspect="1"/>
          </p:cNvPicPr>
          <p:nvPr/>
        </p:nvPicPr>
        <p:blipFill>
          <a:blip r:embed="rId2"/>
          <a:stretch>
            <a:fillRect/>
          </a:stretch>
        </p:blipFill>
        <p:spPr>
          <a:xfrm>
            <a:off x="3760170" y="2922922"/>
            <a:ext cx="6274292" cy="2484619"/>
          </a:xfrm>
          <a:prstGeom prst="rect">
            <a:avLst/>
          </a:prstGeom>
        </p:spPr>
      </p:pic>
    </p:spTree>
    <p:extLst>
      <p:ext uri="{BB962C8B-B14F-4D97-AF65-F5344CB8AC3E}">
        <p14:creationId xmlns:p14="http://schemas.microsoft.com/office/powerpoint/2010/main" val="289677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screenshot of a cell phone&#10;&#10;Description generated with very high confidence">
            <a:extLst>
              <a:ext uri="{FF2B5EF4-FFF2-40B4-BE49-F238E27FC236}">
                <a16:creationId xmlns:a16="http://schemas.microsoft.com/office/drawing/2014/main" id="{C5EDDE7E-5BA1-4CB4-B8B2-CDD92B8D80B5}"/>
              </a:ext>
            </a:extLst>
          </p:cNvPr>
          <p:cNvPicPr>
            <a:picLocks noGrp="1" noChangeAspect="1"/>
          </p:cNvPicPr>
          <p:nvPr>
            <p:ph type="pic" idx="4294967295"/>
          </p:nvPr>
        </p:nvPicPr>
        <p:blipFill rotWithShape="1">
          <a:blip r:embed="rId2"/>
          <a:srcRect l="1828" t="189" r="1828" b="-188"/>
          <a:stretch/>
        </p:blipFill>
        <p:spPr>
          <a:xfrm>
            <a:off x="0" y="1588"/>
            <a:ext cx="9140825" cy="6854825"/>
          </a:xfrm>
        </p:spPr>
      </p:pic>
    </p:spTree>
    <p:extLst>
      <p:ext uri="{BB962C8B-B14F-4D97-AF65-F5344CB8AC3E}">
        <p14:creationId xmlns:p14="http://schemas.microsoft.com/office/powerpoint/2010/main" val="2262363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4516B-F537-4675-8AF3-D78675F7C40B}"/>
              </a:ext>
            </a:extLst>
          </p:cNvPr>
          <p:cNvSpPr>
            <a:spLocks noGrp="1"/>
          </p:cNvSpPr>
          <p:nvPr>
            <p:ph type="title" idx="4294967295"/>
          </p:nvPr>
        </p:nvSpPr>
        <p:spPr>
          <a:xfrm>
            <a:off x="453006" y="327025"/>
            <a:ext cx="2466975" cy="2287588"/>
          </a:xfrm>
        </p:spPr>
        <p:txBody>
          <a:bodyPr vert="horz" lIns="64273" tIns="32136" rIns="64273" bIns="32136" rtlCol="0" anchor="ctr" anchorCtr="0">
            <a:normAutofit/>
          </a:bodyPr>
          <a:lstStyle/>
          <a:p>
            <a:pPr defTabSz="642732">
              <a:lnSpc>
                <a:spcPct val="90000"/>
              </a:lnSpc>
            </a:pPr>
            <a:r>
              <a:rPr lang="en-US" sz="3163" dirty="0"/>
              <a:t>Cracking the </a:t>
            </a:r>
            <a:r>
              <a:rPr lang="en-US" sz="3163" dirty="0" err="1"/>
              <a:t>Voynich</a:t>
            </a:r>
            <a:r>
              <a:rPr lang="en-US" sz="3163" dirty="0"/>
              <a:t> Code</a:t>
            </a:r>
          </a:p>
        </p:txBody>
      </p:sp>
      <p:sp>
        <p:nvSpPr>
          <p:cNvPr id="4" name="TextBox 3">
            <a:extLst>
              <a:ext uri="{FF2B5EF4-FFF2-40B4-BE49-F238E27FC236}">
                <a16:creationId xmlns:a16="http://schemas.microsoft.com/office/drawing/2014/main" id="{FF46AC2E-8EA5-4D2D-B2C5-D74C0B640403}"/>
              </a:ext>
            </a:extLst>
          </p:cNvPr>
          <p:cNvSpPr txBox="1"/>
          <p:nvPr/>
        </p:nvSpPr>
        <p:spPr>
          <a:xfrm>
            <a:off x="6336858" y="1"/>
            <a:ext cx="5611548" cy="2761563"/>
          </a:xfrm>
          <a:prstGeom prst="rect">
            <a:avLst/>
          </a:prstGeom>
        </p:spPr>
        <p:txBody>
          <a:bodyPr vert="horz" lIns="64273" tIns="32136" rIns="64273" bIns="32136" rtlCol="0" anchor="ctr">
            <a:normAutofit/>
          </a:bodyPr>
          <a:lstStyle/>
          <a:p>
            <a:pPr defTabSz="642732">
              <a:lnSpc>
                <a:spcPct val="90000"/>
              </a:lnSpc>
              <a:spcAft>
                <a:spcPts val="422"/>
              </a:spcAft>
            </a:pPr>
            <a:r>
              <a:rPr lang="en-GB" sz="1687" b="1" dirty="0">
                <a:solidFill>
                  <a:srgbClr val="00B050"/>
                </a:solidFill>
              </a:rPr>
              <a:t>Two women dealing with five children in a bath</a:t>
            </a:r>
          </a:p>
          <a:p>
            <a:pPr defTabSz="642732">
              <a:lnSpc>
                <a:spcPct val="90000"/>
              </a:lnSpc>
              <a:spcAft>
                <a:spcPts val="422"/>
              </a:spcAft>
            </a:pPr>
            <a:r>
              <a:rPr lang="en-GB" sz="1546" dirty="0"/>
              <a:t>The words describe different temperaments: </a:t>
            </a:r>
            <a:r>
              <a:rPr lang="en-GB" sz="1546" dirty="0" err="1"/>
              <a:t>tozosr</a:t>
            </a:r>
            <a:r>
              <a:rPr lang="en-GB" sz="1546" dirty="0"/>
              <a:t> (buzzing: too noisy), </a:t>
            </a:r>
            <a:r>
              <a:rPr lang="en-GB" sz="1546" dirty="0" err="1"/>
              <a:t>orla</a:t>
            </a:r>
            <a:r>
              <a:rPr lang="en-GB" sz="1546" dirty="0"/>
              <a:t> la (on the edge: losing patience), </a:t>
            </a:r>
            <a:r>
              <a:rPr lang="en-GB" sz="1546" dirty="0" err="1"/>
              <a:t>tolora</a:t>
            </a:r>
            <a:r>
              <a:rPr lang="en-GB" sz="1546" dirty="0"/>
              <a:t> (silly/foolish), </a:t>
            </a:r>
            <a:r>
              <a:rPr lang="en-GB" sz="1546" dirty="0" err="1"/>
              <a:t>noror</a:t>
            </a:r>
            <a:r>
              <a:rPr lang="en-GB" sz="1546" dirty="0"/>
              <a:t> (cloudy: dull/sad), or </a:t>
            </a:r>
            <a:r>
              <a:rPr lang="en-GB" sz="1546" dirty="0" err="1"/>
              <a:t>aus</a:t>
            </a:r>
            <a:r>
              <a:rPr lang="en-GB" sz="1546" dirty="0"/>
              <a:t> (golden bird: well behaved), </a:t>
            </a:r>
            <a:r>
              <a:rPr lang="en-GB" sz="1546" dirty="0" err="1"/>
              <a:t>oleios</a:t>
            </a:r>
            <a:r>
              <a:rPr lang="en-GB" sz="1546" dirty="0"/>
              <a:t> (oiled: slippery). These words survive in Catalan [</a:t>
            </a:r>
            <a:r>
              <a:rPr lang="en-GB" sz="1546" dirty="0" err="1"/>
              <a:t>tozos</a:t>
            </a:r>
            <a:r>
              <a:rPr lang="en-GB" sz="1546" dirty="0"/>
              <a:t>], Portuguese [</a:t>
            </a:r>
            <a:r>
              <a:rPr lang="en-GB" sz="1546" dirty="0" err="1"/>
              <a:t>orla</a:t>
            </a:r>
            <a:r>
              <a:rPr lang="en-GB" sz="1546" dirty="0"/>
              <a:t>], Portuguese [</a:t>
            </a:r>
            <a:r>
              <a:rPr lang="en-GB" sz="1546" dirty="0" err="1"/>
              <a:t>tolos</a:t>
            </a:r>
            <a:r>
              <a:rPr lang="en-GB" sz="1546" dirty="0"/>
              <a:t>], Romanian [</a:t>
            </a:r>
            <a:r>
              <a:rPr lang="en-GB" sz="1546" dirty="0" err="1"/>
              <a:t>noros</a:t>
            </a:r>
            <a:r>
              <a:rPr lang="en-GB" sz="1546" dirty="0"/>
              <a:t>], Catalan [or </a:t>
            </a:r>
            <a:r>
              <a:rPr lang="en-GB" sz="1546" dirty="0" err="1"/>
              <a:t>aus</a:t>
            </a:r>
            <a:r>
              <a:rPr lang="en-GB" sz="1546" dirty="0"/>
              <a:t>] and Portuguese [</a:t>
            </a:r>
            <a:r>
              <a:rPr lang="en-GB" sz="1546" dirty="0" err="1"/>
              <a:t>oleio</a:t>
            </a:r>
            <a:r>
              <a:rPr lang="en-GB" sz="1546" dirty="0"/>
              <a:t>]. The words </a:t>
            </a:r>
            <a:r>
              <a:rPr lang="en-GB" sz="1546" dirty="0" err="1"/>
              <a:t>orla</a:t>
            </a:r>
            <a:r>
              <a:rPr lang="en-GB" sz="1546" dirty="0"/>
              <a:t> la describe the mood of the woman on the left and may well be the root of the French phrase 'oh </a:t>
            </a:r>
            <a:r>
              <a:rPr lang="en-GB" sz="1546" dirty="0" err="1"/>
              <a:t>là</a:t>
            </a:r>
            <a:r>
              <a:rPr lang="en-GB" sz="1546" dirty="0"/>
              <a:t> </a:t>
            </a:r>
            <a:r>
              <a:rPr lang="en-GB" sz="1546" dirty="0" err="1"/>
              <a:t>là</a:t>
            </a:r>
            <a:r>
              <a:rPr lang="en-GB" sz="1546" dirty="0"/>
              <a:t>', which has a very similar sentiment.</a:t>
            </a:r>
            <a:endParaRPr lang="en-US" sz="1546" dirty="0"/>
          </a:p>
        </p:txBody>
      </p:sp>
      <p:pic>
        <p:nvPicPr>
          <p:cNvPr id="5" name="Picture 4">
            <a:extLst>
              <a:ext uri="{FF2B5EF4-FFF2-40B4-BE49-F238E27FC236}">
                <a16:creationId xmlns:a16="http://schemas.microsoft.com/office/drawing/2014/main" id="{B6747B39-C817-41FC-AF15-CA5079726F60}"/>
              </a:ext>
            </a:extLst>
          </p:cNvPr>
          <p:cNvPicPr>
            <a:picLocks noChangeAspect="1"/>
          </p:cNvPicPr>
          <p:nvPr/>
        </p:nvPicPr>
        <p:blipFill rotWithShape="1">
          <a:blip r:embed="rId2"/>
          <a:srcRect l="4409" r="24084" b="1"/>
          <a:stretch/>
        </p:blipFill>
        <p:spPr>
          <a:xfrm>
            <a:off x="9153" y="2763150"/>
            <a:ext cx="9146781" cy="4093263"/>
          </a:xfrm>
          <a:custGeom>
            <a:avLst/>
            <a:gdLst>
              <a:gd name="connsiteX0" fmla="*/ 12201168 w 12201168"/>
              <a:gd name="connsiteY0" fmla="*/ 0 h 4093262"/>
              <a:gd name="connsiteX1" fmla="*/ 12201168 w 12201168"/>
              <a:gd name="connsiteY1" fmla="*/ 4093262 h 4093262"/>
              <a:gd name="connsiteX2" fmla="*/ 0 w 12201168"/>
              <a:gd name="connsiteY2" fmla="*/ 4093262 h 4093262"/>
              <a:gd name="connsiteX3" fmla="*/ 0 w 12201168"/>
              <a:gd name="connsiteY3" fmla="*/ 49771 h 4093262"/>
              <a:gd name="connsiteX4" fmla="*/ 344880 w 12201168"/>
              <a:gd name="connsiteY4" fmla="*/ 64399 h 4093262"/>
              <a:gd name="connsiteX5" fmla="*/ 9469555 w 12201168"/>
              <a:gd name="connsiteY5" fmla="*/ 167599 h 4093262"/>
              <a:gd name="connsiteX6" fmla="*/ 11750723 w 12201168"/>
              <a:gd name="connsiteY6" fmla="*/ 7961 h 409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
        <p:nvSpPr>
          <p:cNvPr id="6" name="TextBox 5">
            <a:extLst>
              <a:ext uri="{FF2B5EF4-FFF2-40B4-BE49-F238E27FC236}">
                <a16:creationId xmlns:a16="http://schemas.microsoft.com/office/drawing/2014/main" id="{ED1B5A03-80DA-4E90-A7B2-B14462505449}"/>
              </a:ext>
            </a:extLst>
          </p:cNvPr>
          <p:cNvSpPr txBox="1"/>
          <p:nvPr/>
        </p:nvSpPr>
        <p:spPr>
          <a:xfrm>
            <a:off x="620785" y="6594865"/>
            <a:ext cx="8418103" cy="265457"/>
          </a:xfrm>
          <a:prstGeom prst="rect">
            <a:avLst/>
          </a:prstGeom>
          <a:noFill/>
        </p:spPr>
        <p:txBody>
          <a:bodyPr wrap="square" rtlCol="0">
            <a:spAutoFit/>
          </a:bodyPr>
          <a:lstStyle/>
          <a:p>
            <a:pPr algn="r"/>
            <a:r>
              <a:rPr lang="en-US" sz="1125" dirty="0">
                <a:solidFill>
                  <a:srgbClr val="00B05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https://web.archive.org/web/20190515211613/https://phys.org/news/2019-05-bristol-academic-voynich-code-century-old.html</a:t>
            </a:r>
            <a:endParaRPr lang="en-US" sz="1125"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49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4AB1-C76A-41EA-8175-6E96CAC69953}"/>
              </a:ext>
            </a:extLst>
          </p:cNvPr>
          <p:cNvSpPr>
            <a:spLocks noGrp="1"/>
          </p:cNvSpPr>
          <p:nvPr>
            <p:ph type="title"/>
          </p:nvPr>
        </p:nvSpPr>
        <p:spPr/>
        <p:txBody>
          <a:bodyPr/>
          <a:lstStyle/>
          <a:p>
            <a:r>
              <a:rPr lang="en-GB" dirty="0"/>
              <a:t>Cracking the </a:t>
            </a:r>
            <a:r>
              <a:rPr lang="en-GB" dirty="0" err="1"/>
              <a:t>Voynich</a:t>
            </a:r>
            <a:r>
              <a:rPr lang="en-GB" dirty="0"/>
              <a:t> Code</a:t>
            </a:r>
          </a:p>
        </p:txBody>
      </p:sp>
      <p:sp>
        <p:nvSpPr>
          <p:cNvPr id="3" name="Content Placeholder 2">
            <a:extLst>
              <a:ext uri="{FF2B5EF4-FFF2-40B4-BE49-F238E27FC236}">
                <a16:creationId xmlns:a16="http://schemas.microsoft.com/office/drawing/2014/main" id="{D38D493F-83EB-4A6A-A4BD-0DDFDD023D2A}"/>
              </a:ext>
            </a:extLst>
          </p:cNvPr>
          <p:cNvSpPr>
            <a:spLocks noGrp="1"/>
          </p:cNvSpPr>
          <p:nvPr>
            <p:ph idx="1"/>
          </p:nvPr>
        </p:nvSpPr>
        <p:spPr/>
        <p:txBody>
          <a:bodyPr/>
          <a:lstStyle/>
          <a:p>
            <a:pPr marL="0" indent="0">
              <a:buNone/>
            </a:pPr>
            <a:r>
              <a:rPr lang="en-GB" sz="2400" dirty="0">
                <a:solidFill>
                  <a:srgbClr val="00B050"/>
                </a:solidFill>
              </a:rPr>
              <a:t>“It uses an extinct language. Its alphabet is a combination of unfamiliar and more familiar symbols. It includes no dedicated punctuation marks, although some letters have symbol variants to indicate punctuation or phonetic accents. All of the letters are in lower case and there are no double consonants. It includes diphthong, triphthongs, </a:t>
            </a:r>
            <a:r>
              <a:rPr lang="en-GB" sz="2400" dirty="0" err="1">
                <a:solidFill>
                  <a:srgbClr val="00B050"/>
                </a:solidFill>
              </a:rPr>
              <a:t>quadriphthongs</a:t>
            </a:r>
            <a:r>
              <a:rPr lang="en-GB" sz="2400" dirty="0">
                <a:solidFill>
                  <a:srgbClr val="00B050"/>
                </a:solidFill>
              </a:rPr>
              <a:t> and even </a:t>
            </a:r>
            <a:r>
              <a:rPr lang="en-GB" sz="2400" dirty="0" err="1">
                <a:solidFill>
                  <a:srgbClr val="00B050"/>
                </a:solidFill>
              </a:rPr>
              <a:t>quintiphthongs</a:t>
            </a:r>
            <a:r>
              <a:rPr lang="en-GB" sz="2400" dirty="0">
                <a:solidFill>
                  <a:srgbClr val="00B050"/>
                </a:solidFill>
              </a:rPr>
              <a:t> for the abbreviation of phonetic components. It also includes some words and abbreviations in Latin.”</a:t>
            </a:r>
          </a:p>
        </p:txBody>
      </p:sp>
      <p:sp>
        <p:nvSpPr>
          <p:cNvPr id="5" name="TextBox 4">
            <a:extLst>
              <a:ext uri="{FF2B5EF4-FFF2-40B4-BE49-F238E27FC236}">
                <a16:creationId xmlns:a16="http://schemas.microsoft.com/office/drawing/2014/main" id="{24D9A744-CEB7-426A-8A62-654FECB4E4B0}"/>
              </a:ext>
            </a:extLst>
          </p:cNvPr>
          <p:cNvSpPr txBox="1"/>
          <p:nvPr/>
        </p:nvSpPr>
        <p:spPr>
          <a:xfrm>
            <a:off x="620785" y="6594865"/>
            <a:ext cx="8418103" cy="265457"/>
          </a:xfrm>
          <a:prstGeom prst="rect">
            <a:avLst/>
          </a:prstGeom>
          <a:noFill/>
        </p:spPr>
        <p:txBody>
          <a:bodyPr wrap="square" rtlCol="0">
            <a:spAutoFit/>
          </a:bodyPr>
          <a:lstStyle/>
          <a:p>
            <a:pPr algn="r"/>
            <a:r>
              <a:rPr lang="en-US" sz="1125" dirty="0">
                <a:solidFill>
                  <a:srgbClr val="00B050"/>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https://web.archive.org/web/20190515211613/https://phys.org/news/2019-05-bristol-academic-voynich-code-century-old.html</a:t>
            </a:r>
            <a:endParaRPr lang="en-US" sz="1125"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2778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8D493F-83EB-4A6A-A4BD-0DDFDD023D2A}"/>
              </a:ext>
            </a:extLst>
          </p:cNvPr>
          <p:cNvSpPr>
            <a:spLocks noGrp="1"/>
          </p:cNvSpPr>
          <p:nvPr>
            <p:ph idx="1"/>
          </p:nvPr>
        </p:nvSpPr>
        <p:spPr/>
        <p:txBody>
          <a:bodyPr/>
          <a:lstStyle/>
          <a:p>
            <a:r>
              <a:rPr lang="en-GB" dirty="0"/>
              <a:t>“</a:t>
            </a:r>
            <a:r>
              <a:rPr lang="en-GB" sz="1687" dirty="0">
                <a:latin typeface="Wingdings" panose="05000000000000000000" pitchFamily="2" charset="2"/>
              </a:rPr>
              <a:t>It uses an extinct language. Its alphabet is a combination of unfamiliar and more familiar symbols. It includes no dedicated punctuation marks, although some letters have symbol variants to indicate punctuation or phonetic accents. All of the letters are in lower case and there are no double consonants. It includes diphthong, triphthongs, </a:t>
            </a:r>
            <a:r>
              <a:rPr lang="en-GB" sz="1687" dirty="0" err="1">
                <a:latin typeface="Wingdings" panose="05000000000000000000" pitchFamily="2" charset="2"/>
              </a:rPr>
              <a:t>quadriphthongs</a:t>
            </a:r>
            <a:r>
              <a:rPr lang="en-GB" sz="1687" dirty="0">
                <a:latin typeface="Wingdings" panose="05000000000000000000" pitchFamily="2" charset="2"/>
              </a:rPr>
              <a:t> and even </a:t>
            </a:r>
            <a:r>
              <a:rPr lang="en-GB" sz="1687" dirty="0" err="1">
                <a:latin typeface="Wingdings" panose="05000000000000000000" pitchFamily="2" charset="2"/>
              </a:rPr>
              <a:t>quintiphthongs</a:t>
            </a:r>
            <a:r>
              <a:rPr lang="en-GB" sz="1687" dirty="0">
                <a:latin typeface="Wingdings" panose="05000000000000000000" pitchFamily="2" charset="2"/>
              </a:rPr>
              <a:t> for the abbreviation of phonetic components. It also includes some words and abbreviations in Latin.</a:t>
            </a:r>
            <a:r>
              <a:rPr lang="en-GB" dirty="0"/>
              <a:t>”</a:t>
            </a:r>
          </a:p>
        </p:txBody>
      </p:sp>
      <p:sp>
        <p:nvSpPr>
          <p:cNvPr id="6" name="Title 5">
            <a:extLst>
              <a:ext uri="{FF2B5EF4-FFF2-40B4-BE49-F238E27FC236}">
                <a16:creationId xmlns:a16="http://schemas.microsoft.com/office/drawing/2014/main" id="{AF9CDF4E-0726-4DAA-B169-155C9B88A995}"/>
              </a:ext>
            </a:extLst>
          </p:cNvPr>
          <p:cNvSpPr>
            <a:spLocks noGrp="1"/>
          </p:cNvSpPr>
          <p:nvPr>
            <p:ph type="title"/>
          </p:nvPr>
        </p:nvSpPr>
        <p:spPr/>
        <p:txBody>
          <a:bodyPr/>
          <a:lstStyle/>
          <a:p>
            <a:r>
              <a:rPr lang="en-GB" sz="2249" dirty="0">
                <a:latin typeface="Wingdings" panose="05000000000000000000" pitchFamily="2" charset="2"/>
              </a:rPr>
              <a:t>Cracking the </a:t>
            </a:r>
            <a:r>
              <a:rPr lang="en-GB" sz="2249" dirty="0" err="1">
                <a:latin typeface="Wingdings" panose="05000000000000000000" pitchFamily="2" charset="2"/>
              </a:rPr>
              <a:t>Voynich</a:t>
            </a:r>
            <a:r>
              <a:rPr lang="en-GB" sz="2249" dirty="0">
                <a:latin typeface="Wingdings" panose="05000000000000000000" pitchFamily="2" charset="2"/>
              </a:rPr>
              <a:t> Code</a:t>
            </a:r>
          </a:p>
        </p:txBody>
      </p:sp>
      <p:sp>
        <p:nvSpPr>
          <p:cNvPr id="7" name="Thought Bubble: Cloud 6">
            <a:extLst>
              <a:ext uri="{FF2B5EF4-FFF2-40B4-BE49-F238E27FC236}">
                <a16:creationId xmlns:a16="http://schemas.microsoft.com/office/drawing/2014/main" id="{2A260306-77C3-407E-90DF-7BC9FC98DB93}"/>
              </a:ext>
            </a:extLst>
          </p:cNvPr>
          <p:cNvSpPr/>
          <p:nvPr/>
        </p:nvSpPr>
        <p:spPr bwMode="auto">
          <a:xfrm>
            <a:off x="6500913" y="4441283"/>
            <a:ext cx="3998518" cy="2416717"/>
          </a:xfrm>
          <a:prstGeom prst="cloudCallout">
            <a:avLst>
              <a:gd name="adj1" fmla="val -77256"/>
              <a:gd name="adj2" fmla="val -39205"/>
            </a:avLst>
          </a:prstGeom>
          <a:solidFill>
            <a:srgbClr val="FF0000"/>
          </a:solidFill>
          <a:ln w="9525" cap="flat" cmpd="sng" algn="ctr">
            <a:solidFill>
              <a:srgbClr val="C00000"/>
            </a:solidFill>
            <a:prstDash val="solid"/>
            <a:round/>
            <a:headEnd type="none" w="med" len="med"/>
            <a:tailEnd type="none" w="med" len="med"/>
          </a:ln>
          <a:effectLst/>
        </p:spPr>
        <p:txBody>
          <a:bodyPr vert="horz" wrap="square" lIns="64273" tIns="32136" rIns="64273" bIns="32136" numCol="1" rtlCol="0" anchor="t" anchorCtr="0" compatLnSpc="1">
            <a:prstTxWarp prst="textNoShape">
              <a:avLst/>
            </a:prstTxWarp>
          </a:bodyPr>
          <a:lstStyle/>
          <a:p>
            <a:pPr algn="ctr" defTabSz="321366" fontAlgn="base">
              <a:spcBef>
                <a:spcPct val="0"/>
              </a:spcBef>
              <a:spcAft>
                <a:spcPct val="0"/>
              </a:spcAft>
              <a:buClr>
                <a:srgbClr val="000000"/>
              </a:buClr>
              <a:buSzPct val="100000"/>
            </a:pPr>
            <a:r>
              <a:rPr lang="en-GB" sz="4217" b="1" i="1" dirty="0">
                <a:solidFill>
                  <a:schemeClr val="bg1"/>
                </a:solidFill>
                <a:latin typeface="Arial" panose="020B0604020202020204" pitchFamily="34" charset="0"/>
                <a:cs typeface="Arial" panose="020B0604020202020204" pitchFamily="34" charset="0"/>
              </a:rPr>
              <a:t>Just like Latin to me!</a:t>
            </a:r>
          </a:p>
        </p:txBody>
      </p:sp>
    </p:spTree>
    <p:extLst>
      <p:ext uri="{BB962C8B-B14F-4D97-AF65-F5344CB8AC3E}">
        <p14:creationId xmlns:p14="http://schemas.microsoft.com/office/powerpoint/2010/main" val="133072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4AB1-C76A-41EA-8175-6E96CAC69953}"/>
              </a:ext>
            </a:extLst>
          </p:cNvPr>
          <p:cNvSpPr>
            <a:spLocks noGrp="1"/>
          </p:cNvSpPr>
          <p:nvPr>
            <p:ph type="title"/>
          </p:nvPr>
        </p:nvSpPr>
        <p:spPr/>
        <p:txBody>
          <a:bodyPr/>
          <a:lstStyle/>
          <a:p>
            <a:r>
              <a:rPr lang="en-GB" i="1" dirty="0"/>
              <a:t>Computers do this all the time!</a:t>
            </a:r>
          </a:p>
        </p:txBody>
      </p:sp>
      <p:sp>
        <p:nvSpPr>
          <p:cNvPr id="3" name="Content Placeholder 2">
            <a:extLst>
              <a:ext uri="{FF2B5EF4-FFF2-40B4-BE49-F238E27FC236}">
                <a16:creationId xmlns:a16="http://schemas.microsoft.com/office/drawing/2014/main" id="{D38D493F-83EB-4A6A-A4BD-0DDFDD023D2A}"/>
              </a:ext>
            </a:extLst>
          </p:cNvPr>
          <p:cNvSpPr>
            <a:spLocks noGrp="1"/>
          </p:cNvSpPr>
          <p:nvPr>
            <p:ph idx="1"/>
          </p:nvPr>
        </p:nvSpPr>
        <p:spPr/>
        <p:txBody>
          <a:bodyPr/>
          <a:lstStyle/>
          <a:p>
            <a:r>
              <a:rPr lang="en-GB" dirty="0"/>
              <a:t>“</a:t>
            </a:r>
            <a:r>
              <a:rPr lang="en-GB" sz="1687" dirty="0">
                <a:latin typeface="Wingdings" panose="05000000000000000000" pitchFamily="2" charset="2"/>
              </a:rPr>
              <a:t>It uses an extinct language. Its alphabet is a combination of unfamiliar and more familiar symbols. It includes no dedicated punctuation marks, although some letters have symbol variants to indicate punctuation or phonetic accents. All of the letters are in lower case and there are no double consonants. It includes diphthong, triphthongs, </a:t>
            </a:r>
            <a:r>
              <a:rPr lang="en-GB" sz="1687" dirty="0" err="1">
                <a:latin typeface="Wingdings" panose="05000000000000000000" pitchFamily="2" charset="2"/>
              </a:rPr>
              <a:t>quadriphthongs</a:t>
            </a:r>
            <a:r>
              <a:rPr lang="en-GB" sz="1687" dirty="0">
                <a:latin typeface="Wingdings" panose="05000000000000000000" pitchFamily="2" charset="2"/>
              </a:rPr>
              <a:t> and even </a:t>
            </a:r>
            <a:r>
              <a:rPr lang="en-GB" sz="1687" dirty="0" err="1">
                <a:latin typeface="Wingdings" panose="05000000000000000000" pitchFamily="2" charset="2"/>
              </a:rPr>
              <a:t>quintiphthongs</a:t>
            </a:r>
            <a:r>
              <a:rPr lang="en-GB" sz="1687" dirty="0">
                <a:latin typeface="Wingdings" panose="05000000000000000000" pitchFamily="2" charset="2"/>
              </a:rPr>
              <a:t> for the abbreviation of phonetic components. It also includes some words and abbreviations in </a:t>
            </a:r>
            <a:r>
              <a:rPr lang="en-GB" sz="1687" dirty="0">
                <a:highlight>
                  <a:srgbClr val="008000"/>
                </a:highlight>
                <a:latin typeface="Wingdings" panose="05000000000000000000" pitchFamily="2" charset="2"/>
              </a:rPr>
              <a:t>Latin</a:t>
            </a:r>
            <a:r>
              <a:rPr lang="en-GB" sz="1687" dirty="0">
                <a:latin typeface="Wingdings" panose="05000000000000000000" pitchFamily="2" charset="2"/>
              </a:rPr>
              <a:t>.</a:t>
            </a:r>
            <a:r>
              <a:rPr lang="en-GB" dirty="0"/>
              <a:t>”</a:t>
            </a:r>
          </a:p>
        </p:txBody>
      </p:sp>
      <p:sp>
        <p:nvSpPr>
          <p:cNvPr id="5" name="TextBox 4">
            <a:extLst>
              <a:ext uri="{FF2B5EF4-FFF2-40B4-BE49-F238E27FC236}">
                <a16:creationId xmlns:a16="http://schemas.microsoft.com/office/drawing/2014/main" id="{6CB88EC6-15F9-4F56-A2D2-42932AFEC2CE}"/>
              </a:ext>
            </a:extLst>
          </p:cNvPr>
          <p:cNvSpPr txBox="1"/>
          <p:nvPr/>
        </p:nvSpPr>
        <p:spPr>
          <a:xfrm>
            <a:off x="6197228" y="5048653"/>
            <a:ext cx="1315968" cy="438453"/>
          </a:xfrm>
          <a:prstGeom prst="rect">
            <a:avLst/>
          </a:prstGeom>
          <a:noFill/>
        </p:spPr>
        <p:txBody>
          <a:bodyPr wrap="square" rtlCol="0">
            <a:spAutoFit/>
          </a:bodyPr>
          <a:lstStyle/>
          <a:p>
            <a:r>
              <a:rPr lang="en-GB" sz="2249" dirty="0">
                <a:solidFill>
                  <a:srgbClr val="00B050"/>
                </a:solidFill>
              </a:rPr>
              <a:t>Latin</a:t>
            </a:r>
          </a:p>
        </p:txBody>
      </p:sp>
    </p:spTree>
    <p:extLst>
      <p:ext uri="{BB962C8B-B14F-4D97-AF65-F5344CB8AC3E}">
        <p14:creationId xmlns:p14="http://schemas.microsoft.com/office/powerpoint/2010/main" val="406442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62D44B-E645-4E33-8B55-8CEDF67BB573}"/>
              </a:ext>
            </a:extLst>
          </p:cNvPr>
          <p:cNvSpPr>
            <a:spLocks noGrp="1"/>
          </p:cNvSpPr>
          <p:nvPr>
            <p:ph idx="1"/>
          </p:nvPr>
        </p:nvSpPr>
        <p:spPr/>
        <p:txBody>
          <a:bodyPr/>
          <a:lstStyle/>
          <a:p>
            <a:r>
              <a:rPr lang="nl-NL" i="1" dirty="0">
                <a:solidFill>
                  <a:srgbClr val="C00000"/>
                </a:solidFill>
              </a:rPr>
              <a:t>Opdracht van Mireille:</a:t>
            </a:r>
            <a:br>
              <a:rPr lang="nl-NL" i="1" dirty="0">
                <a:solidFill>
                  <a:srgbClr val="C00000"/>
                </a:solidFill>
              </a:rPr>
            </a:br>
            <a:r>
              <a:rPr lang="nl-NL" dirty="0"/>
              <a:t>Kun je studenten uitleggen hoe je een ML systeem zo kunt ontwerpen dat je daadwerkelijk zo weinig mogelijk data verwerkt en toch kwaliteit levert?</a:t>
            </a:r>
          </a:p>
          <a:p>
            <a:endParaRPr lang="nl-NL" dirty="0"/>
          </a:p>
          <a:p>
            <a:r>
              <a:rPr lang="nl-NL" i="1" dirty="0">
                <a:solidFill>
                  <a:srgbClr val="C00000"/>
                </a:solidFill>
              </a:rPr>
              <a:t>KIA Digitale Technologieën – AI (ST2-1), Q2:</a:t>
            </a:r>
            <a:br>
              <a:rPr lang="nl-NL" i="1" dirty="0">
                <a:solidFill>
                  <a:srgbClr val="C00000"/>
                </a:solidFill>
              </a:rPr>
            </a:br>
            <a:r>
              <a:rPr lang="nl-NL" dirty="0"/>
              <a:t>Op welke wijze kunnen we deep-learning architecturen data-efficiënt training door expert kennis toe te voegen?</a:t>
            </a:r>
            <a:endParaRPr lang="en-GB" dirty="0"/>
          </a:p>
        </p:txBody>
      </p:sp>
      <p:sp>
        <p:nvSpPr>
          <p:cNvPr id="6" name="Thought Bubble: Cloud 5">
            <a:extLst>
              <a:ext uri="{FF2B5EF4-FFF2-40B4-BE49-F238E27FC236}">
                <a16:creationId xmlns:a16="http://schemas.microsoft.com/office/drawing/2014/main" id="{8B0D48FD-5C41-4D1D-B6FA-ED9FD422D7FF}"/>
              </a:ext>
            </a:extLst>
          </p:cNvPr>
          <p:cNvSpPr/>
          <p:nvPr/>
        </p:nvSpPr>
        <p:spPr bwMode="auto">
          <a:xfrm>
            <a:off x="6096000" y="240309"/>
            <a:ext cx="3998518" cy="809826"/>
          </a:xfrm>
          <a:prstGeom prst="cloudCallout">
            <a:avLst>
              <a:gd name="adj1" fmla="val -31843"/>
              <a:gd name="adj2" fmla="val 118997"/>
            </a:avLst>
          </a:prstGeom>
          <a:solidFill>
            <a:srgbClr val="FF0000"/>
          </a:solidFill>
          <a:ln w="9525" cap="flat" cmpd="sng" algn="ctr">
            <a:solidFill>
              <a:srgbClr val="C00000"/>
            </a:solidFill>
            <a:prstDash val="solid"/>
            <a:round/>
            <a:headEnd type="none" w="med" len="med"/>
            <a:tailEnd type="none" w="med" len="med"/>
          </a:ln>
          <a:effectLst/>
        </p:spPr>
        <p:txBody>
          <a:bodyPr vert="horz" wrap="square" lIns="64273" tIns="32136" rIns="64273" bIns="32136" numCol="1" rtlCol="0" anchor="t" anchorCtr="0" compatLnSpc="1">
            <a:prstTxWarp prst="textNoShape">
              <a:avLst/>
            </a:prstTxWarp>
          </a:bodyPr>
          <a:lstStyle/>
          <a:p>
            <a:pPr algn="ctr" defTabSz="321366" fontAlgn="base">
              <a:spcBef>
                <a:spcPct val="0"/>
              </a:spcBef>
              <a:spcAft>
                <a:spcPct val="0"/>
              </a:spcAft>
              <a:buClr>
                <a:srgbClr val="000000"/>
              </a:buClr>
              <a:buSzPct val="100000"/>
            </a:pPr>
            <a:r>
              <a:rPr lang="en-GB" sz="2530" b="1" i="1" dirty="0" err="1">
                <a:solidFill>
                  <a:schemeClr val="bg1"/>
                </a:solidFill>
                <a:latin typeface="Arial" panose="020B0604020202020204" pitchFamily="34" charset="0"/>
                <a:cs typeface="Arial" panose="020B0604020202020204" pitchFamily="34" charset="0"/>
              </a:rPr>
              <a:t>Eigenlijk</a:t>
            </a:r>
            <a:r>
              <a:rPr lang="en-GB" sz="2530" b="1" i="1" dirty="0">
                <a:solidFill>
                  <a:schemeClr val="bg1"/>
                </a:solidFill>
                <a:latin typeface="Arial" panose="020B0604020202020204" pitchFamily="34" charset="0"/>
                <a:cs typeface="Arial" panose="020B0604020202020204" pitchFamily="34" charset="0"/>
              </a:rPr>
              <a:t> </a:t>
            </a:r>
            <a:r>
              <a:rPr lang="en-GB" sz="2530" b="1" i="1" dirty="0" err="1">
                <a:solidFill>
                  <a:schemeClr val="bg1"/>
                </a:solidFill>
                <a:latin typeface="Arial" panose="020B0604020202020204" pitchFamily="34" charset="0"/>
                <a:cs typeface="Arial" panose="020B0604020202020204" pitchFamily="34" charset="0"/>
              </a:rPr>
              <a:t>niet</a:t>
            </a:r>
            <a:r>
              <a:rPr lang="en-GB" sz="2530" b="1" i="1"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9423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descr="A screenshot of a cell phone&#10;&#10;Description automatically generated">
            <a:extLst>
              <a:ext uri="{FF2B5EF4-FFF2-40B4-BE49-F238E27FC236}">
                <a16:creationId xmlns:a16="http://schemas.microsoft.com/office/drawing/2014/main" id="{210A6393-3B24-4E6A-82FC-CD2F03F54D1A}"/>
              </a:ext>
            </a:extLst>
          </p:cNvPr>
          <p:cNvPicPr>
            <a:picLocks noGrp="1" noChangeAspect="1"/>
          </p:cNvPicPr>
          <p:nvPr>
            <p:ph idx="4294967295"/>
          </p:nvPr>
        </p:nvPicPr>
        <p:blipFill rotWithShape="1">
          <a:blip r:embed="rId2"/>
          <a:srcRect t="-136" r="10284" b="12104"/>
          <a:stretch/>
        </p:blipFill>
        <p:spPr>
          <a:xfrm>
            <a:off x="0" y="692893"/>
            <a:ext cx="9934575" cy="6165107"/>
          </a:xfrm>
          <a:prstGeom prst="rect">
            <a:avLst/>
          </a:prstGeom>
        </p:spPr>
      </p:pic>
      <p:sp>
        <p:nvSpPr>
          <p:cNvPr id="5" name="TextBox 4">
            <a:extLst>
              <a:ext uri="{FF2B5EF4-FFF2-40B4-BE49-F238E27FC236}">
                <a16:creationId xmlns:a16="http://schemas.microsoft.com/office/drawing/2014/main" id="{3B62A5A2-6F8E-47C7-9536-CA6BDCE0BEF4}"/>
              </a:ext>
            </a:extLst>
          </p:cNvPr>
          <p:cNvSpPr txBox="1"/>
          <p:nvPr/>
        </p:nvSpPr>
        <p:spPr>
          <a:xfrm>
            <a:off x="348277" y="6570998"/>
            <a:ext cx="8577989" cy="287002"/>
          </a:xfrm>
          <a:prstGeom prst="rect">
            <a:avLst/>
          </a:prstGeom>
          <a:noFill/>
        </p:spPr>
        <p:txBody>
          <a:bodyPr wrap="none" rtlCol="0">
            <a:spAutoFit/>
          </a:bodyPr>
          <a:lstStyle/>
          <a:p>
            <a:r>
              <a:rPr lang="en-GB" sz="1265" dirty="0">
                <a:solidFill>
                  <a:schemeClr val="bg2"/>
                </a:solidFill>
                <a:latin typeface="Arial" panose="020B0604020202020204" pitchFamily="34" charset="0"/>
                <a:cs typeface="Arial" panose="020B0604020202020204" pitchFamily="34" charset="0"/>
              </a:rPr>
              <a:t>https://arstechnica.com/science/2019/05/no-someone-hasnt-cracked-the-code-of-the-mysterious-voynich-manuscript/</a:t>
            </a:r>
          </a:p>
        </p:txBody>
      </p:sp>
      <p:pic>
        <p:nvPicPr>
          <p:cNvPr id="3" name="Picture 2">
            <a:extLst>
              <a:ext uri="{FF2B5EF4-FFF2-40B4-BE49-F238E27FC236}">
                <a16:creationId xmlns:a16="http://schemas.microsoft.com/office/drawing/2014/main" id="{CD96E428-C886-4BD8-87FA-549C4371ACE5}"/>
              </a:ext>
            </a:extLst>
          </p:cNvPr>
          <p:cNvPicPr>
            <a:picLocks noChangeAspect="1"/>
          </p:cNvPicPr>
          <p:nvPr/>
        </p:nvPicPr>
        <p:blipFill>
          <a:blip r:embed="rId3"/>
          <a:stretch>
            <a:fillRect/>
          </a:stretch>
        </p:blipFill>
        <p:spPr>
          <a:xfrm>
            <a:off x="-1" y="0"/>
            <a:ext cx="9934574" cy="911487"/>
          </a:xfrm>
          <a:prstGeom prst="rect">
            <a:avLst/>
          </a:prstGeom>
        </p:spPr>
      </p:pic>
    </p:spTree>
    <p:extLst>
      <p:ext uri="{BB962C8B-B14F-4D97-AF65-F5344CB8AC3E}">
        <p14:creationId xmlns:p14="http://schemas.microsoft.com/office/powerpoint/2010/main" val="245903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4AB1-C76A-41EA-8175-6E96CAC69953}"/>
              </a:ext>
            </a:extLst>
          </p:cNvPr>
          <p:cNvSpPr>
            <a:spLocks noGrp="1"/>
          </p:cNvSpPr>
          <p:nvPr>
            <p:ph type="title"/>
          </p:nvPr>
        </p:nvSpPr>
        <p:spPr/>
        <p:txBody>
          <a:bodyPr/>
          <a:lstStyle/>
          <a:p>
            <a:r>
              <a:rPr lang="en-GB" dirty="0"/>
              <a:t>Cracking the </a:t>
            </a:r>
            <a:r>
              <a:rPr lang="en-GB" dirty="0" err="1"/>
              <a:t>Voynich</a:t>
            </a:r>
            <a:r>
              <a:rPr lang="en-GB" dirty="0"/>
              <a:t> Code</a:t>
            </a:r>
          </a:p>
        </p:txBody>
      </p:sp>
      <p:sp>
        <p:nvSpPr>
          <p:cNvPr id="3" name="Content Placeholder 2">
            <a:extLst>
              <a:ext uri="{FF2B5EF4-FFF2-40B4-BE49-F238E27FC236}">
                <a16:creationId xmlns:a16="http://schemas.microsoft.com/office/drawing/2014/main" id="{D38D493F-83EB-4A6A-A4BD-0DDFDD023D2A}"/>
              </a:ext>
            </a:extLst>
          </p:cNvPr>
          <p:cNvSpPr>
            <a:spLocks noGrp="1"/>
          </p:cNvSpPr>
          <p:nvPr>
            <p:ph idx="1"/>
          </p:nvPr>
        </p:nvSpPr>
        <p:spPr/>
        <p:txBody>
          <a:bodyPr/>
          <a:lstStyle/>
          <a:p>
            <a:pPr marL="0" indent="0">
              <a:buNone/>
            </a:pPr>
            <a:r>
              <a:rPr lang="en-GB" sz="2400" dirty="0">
                <a:solidFill>
                  <a:srgbClr val="00B050"/>
                </a:solidFill>
              </a:rPr>
              <a:t>“It uses an extinct language. Its alphabet is a combination of unfamiliar and more familiar symbols. It includes no dedicated punctuation marks, although some letters have symbol variants to indicate punctuation or phonetic accents. All of the letters are in lower case and there are no double consonants. It includes diphthong, triphthongs, </a:t>
            </a:r>
            <a:r>
              <a:rPr lang="en-GB" sz="2400" dirty="0" err="1">
                <a:solidFill>
                  <a:srgbClr val="00B050"/>
                </a:solidFill>
              </a:rPr>
              <a:t>quadriphthongs</a:t>
            </a:r>
            <a:r>
              <a:rPr lang="en-GB" sz="2400" dirty="0">
                <a:solidFill>
                  <a:srgbClr val="00B050"/>
                </a:solidFill>
              </a:rPr>
              <a:t> and even </a:t>
            </a:r>
            <a:r>
              <a:rPr lang="en-GB" sz="2400" dirty="0" err="1">
                <a:solidFill>
                  <a:srgbClr val="00B050"/>
                </a:solidFill>
              </a:rPr>
              <a:t>quintiphthongs</a:t>
            </a:r>
            <a:r>
              <a:rPr lang="en-GB" sz="2400" dirty="0">
                <a:solidFill>
                  <a:srgbClr val="00B050"/>
                </a:solidFill>
              </a:rPr>
              <a:t> for the abbreviation of phonetic components. It also includes some words and abbreviations in Latin.”</a:t>
            </a:r>
          </a:p>
        </p:txBody>
      </p:sp>
      <p:sp>
        <p:nvSpPr>
          <p:cNvPr id="5" name="TextBox 4">
            <a:extLst>
              <a:ext uri="{FF2B5EF4-FFF2-40B4-BE49-F238E27FC236}">
                <a16:creationId xmlns:a16="http://schemas.microsoft.com/office/drawing/2014/main" id="{24D9A744-CEB7-426A-8A62-654FECB4E4B0}"/>
              </a:ext>
            </a:extLst>
          </p:cNvPr>
          <p:cNvSpPr txBox="1"/>
          <p:nvPr/>
        </p:nvSpPr>
        <p:spPr>
          <a:xfrm>
            <a:off x="620785" y="6594865"/>
            <a:ext cx="8418103" cy="265457"/>
          </a:xfrm>
          <a:prstGeom prst="rect">
            <a:avLst/>
          </a:prstGeom>
          <a:noFill/>
        </p:spPr>
        <p:txBody>
          <a:bodyPr wrap="square" rtlCol="0">
            <a:spAutoFit/>
          </a:bodyPr>
          <a:lstStyle/>
          <a:p>
            <a:pPr algn="r"/>
            <a:r>
              <a:rPr lang="en-US" sz="1125" dirty="0">
                <a:solidFill>
                  <a:srgbClr val="00B050"/>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https://web.archive.org/web/20190515211613/https://phys.org/news/2019-05-bristol-academic-voynich-code-century-old.html</a:t>
            </a:r>
            <a:endParaRPr lang="en-US" sz="1125" dirty="0">
              <a:solidFill>
                <a:srgbClr val="00B05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64DE875-DED2-46BC-9971-AF9CC5FFDDAB}"/>
              </a:ext>
            </a:extLst>
          </p:cNvPr>
          <p:cNvPicPr>
            <a:picLocks noChangeAspect="1"/>
          </p:cNvPicPr>
          <p:nvPr/>
        </p:nvPicPr>
        <p:blipFill>
          <a:blip r:embed="rId3"/>
          <a:stretch>
            <a:fillRect/>
          </a:stretch>
        </p:blipFill>
        <p:spPr>
          <a:xfrm>
            <a:off x="349497" y="1171575"/>
            <a:ext cx="11435990" cy="3366869"/>
          </a:xfrm>
          <a:prstGeom prst="rect">
            <a:avLst/>
          </a:prstGeom>
        </p:spPr>
      </p:pic>
    </p:spTree>
    <p:extLst>
      <p:ext uri="{BB962C8B-B14F-4D97-AF65-F5344CB8AC3E}">
        <p14:creationId xmlns:p14="http://schemas.microsoft.com/office/powerpoint/2010/main" val="285502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3D2F32-A5C0-4566-96A8-FE623EC024B4}"/>
              </a:ext>
            </a:extLst>
          </p:cNvPr>
          <p:cNvSpPr>
            <a:spLocks noGrp="1"/>
          </p:cNvSpPr>
          <p:nvPr>
            <p:ph type="title"/>
          </p:nvPr>
        </p:nvSpPr>
        <p:spPr/>
        <p:txBody>
          <a:bodyPr/>
          <a:lstStyle/>
          <a:p>
            <a:r>
              <a:rPr lang="en-GB" dirty="0"/>
              <a:t>Search &amp; Machine Learning</a:t>
            </a:r>
          </a:p>
        </p:txBody>
      </p:sp>
    </p:spTree>
    <p:extLst>
      <p:ext uri="{BB962C8B-B14F-4D97-AF65-F5344CB8AC3E}">
        <p14:creationId xmlns:p14="http://schemas.microsoft.com/office/powerpoint/2010/main" val="3652900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380025E-363F-4AD9-A50C-057C52E4046B}"/>
              </a:ext>
            </a:extLst>
          </p:cNvPr>
          <p:cNvSpPr>
            <a:spLocks noGrp="1" noChangeArrowheads="1"/>
          </p:cNvSpPr>
          <p:nvPr>
            <p:ph type="title"/>
          </p:nvPr>
        </p:nvSpPr>
        <p:spPr/>
        <p:txBody>
          <a:bodyPr/>
          <a:lstStyle/>
          <a:p>
            <a:r>
              <a:rPr lang="nl-NL" altLang="en-US"/>
              <a:t>“Computational Relevance”</a:t>
            </a:r>
          </a:p>
        </p:txBody>
      </p:sp>
      <p:sp>
        <p:nvSpPr>
          <p:cNvPr id="19459" name="Rectangle 3">
            <a:extLst>
              <a:ext uri="{FF2B5EF4-FFF2-40B4-BE49-F238E27FC236}">
                <a16:creationId xmlns:a16="http://schemas.microsoft.com/office/drawing/2014/main" id="{3A991808-B772-4007-8843-A777DED6B5E8}"/>
              </a:ext>
            </a:extLst>
          </p:cNvPr>
          <p:cNvSpPr>
            <a:spLocks noGrp="1" noChangeArrowheads="1"/>
          </p:cNvSpPr>
          <p:nvPr>
            <p:ph type="body" idx="1"/>
          </p:nvPr>
        </p:nvSpPr>
        <p:spPr>
          <a:xfrm>
            <a:off x="2149729" y="1253363"/>
            <a:ext cx="7589070" cy="3036967"/>
          </a:xfrm>
        </p:spPr>
        <p:txBody>
          <a:bodyPr/>
          <a:lstStyle/>
          <a:p>
            <a:pPr>
              <a:lnSpc>
                <a:spcPct val="90000"/>
              </a:lnSpc>
              <a:buFont typeface="Wingdings" panose="05000000000000000000" pitchFamily="2" charset="2"/>
              <a:buNone/>
            </a:pPr>
            <a:r>
              <a:rPr lang="nl-NL" altLang="en-US"/>
              <a:t>  “Intellectually it is possible for a human to establish the relevance of a document to a query. For a computer to do this we need to construct </a:t>
            </a:r>
            <a:r>
              <a:rPr lang="nl-NL" altLang="en-US" b="1">
                <a:solidFill>
                  <a:srgbClr val="BE311A"/>
                </a:solidFill>
              </a:rPr>
              <a:t>a model within which relevance decisions can be quantified</a:t>
            </a:r>
            <a:r>
              <a:rPr lang="nl-NL" altLang="en-US"/>
              <a:t>. It is interesting to note that most research in information retrieval can be shown to have been concerned with different aspects of such a model.”</a:t>
            </a:r>
          </a:p>
          <a:p>
            <a:pPr>
              <a:lnSpc>
                <a:spcPct val="90000"/>
              </a:lnSpc>
            </a:pPr>
            <a:endParaRPr lang="nl-NL" altLang="en-US"/>
          </a:p>
          <a:p>
            <a:pPr lvl="3" algn="r">
              <a:lnSpc>
                <a:spcPct val="90000"/>
              </a:lnSpc>
              <a:buFont typeface="Arial" panose="020B0604020202020204" pitchFamily="34" charset="0"/>
              <a:buNone/>
            </a:pPr>
            <a:r>
              <a:rPr lang="nl-NL" altLang="en-US"/>
              <a:t>Van Rijsbergen, 1976</a:t>
            </a:r>
          </a:p>
        </p:txBody>
      </p:sp>
      <p:grpSp>
        <p:nvGrpSpPr>
          <p:cNvPr id="197638" name="Group 6">
            <a:extLst>
              <a:ext uri="{FF2B5EF4-FFF2-40B4-BE49-F238E27FC236}">
                <a16:creationId xmlns:a16="http://schemas.microsoft.com/office/drawing/2014/main" id="{0C64F868-9026-4BFA-8AC4-5558DDC8C737}"/>
              </a:ext>
            </a:extLst>
          </p:cNvPr>
          <p:cNvGrpSpPr>
            <a:grpSpLocks/>
          </p:cNvGrpSpPr>
          <p:nvPr/>
        </p:nvGrpSpPr>
        <p:grpSpPr bwMode="auto">
          <a:xfrm>
            <a:off x="2453203" y="3884211"/>
            <a:ext cx="3440854" cy="1063273"/>
            <a:chOff x="831" y="3480"/>
            <a:chExt cx="3084" cy="953"/>
          </a:xfrm>
        </p:grpSpPr>
        <p:sp>
          <p:nvSpPr>
            <p:cNvPr id="19461" name="AutoShape 5">
              <a:extLst>
                <a:ext uri="{FF2B5EF4-FFF2-40B4-BE49-F238E27FC236}">
                  <a16:creationId xmlns:a16="http://schemas.microsoft.com/office/drawing/2014/main" id="{E5FDFF8C-767B-47EB-95EB-762D379631D1}"/>
                </a:ext>
              </a:extLst>
            </p:cNvPr>
            <p:cNvSpPr>
              <a:spLocks noChangeArrowheads="1"/>
            </p:cNvSpPr>
            <p:nvPr/>
          </p:nvSpPr>
          <p:spPr bwMode="auto">
            <a:xfrm>
              <a:off x="875" y="3480"/>
              <a:ext cx="3040" cy="953"/>
            </a:xfrm>
            <a:prstGeom prst="wedgeEllipseCallout">
              <a:avLst>
                <a:gd name="adj1" fmla="val 55167"/>
                <a:gd name="adj2" fmla="val -175815"/>
              </a:avLst>
            </a:prstGeom>
            <a:solidFill>
              <a:srgbClr val="BE311A"/>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253" tIns="32127" rIns="64253" bIns="32127"/>
            <a:lstStyle>
              <a:lvl1pPr defTabSz="91281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455613" indent="-36195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912813" indent="-361950" defTabSz="91281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370013" indent="-358775"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1744663" indent="-35560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2018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6590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1162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5734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defTabSz="641552">
                <a:buSzTx/>
                <a:buNone/>
              </a:pPr>
              <a:endParaRPr lang="nl-NL" altLang="en-US" sz="2812">
                <a:solidFill>
                  <a:srgbClr val="FFFFFF"/>
                </a:solidFill>
                <a:latin typeface="American Typewriter" charset="0"/>
                <a:sym typeface="American Typewriter" charset="0"/>
              </a:endParaRPr>
            </a:p>
          </p:txBody>
        </p:sp>
        <p:sp>
          <p:nvSpPr>
            <p:cNvPr id="19462" name="Text Box 4">
              <a:extLst>
                <a:ext uri="{FF2B5EF4-FFF2-40B4-BE49-F238E27FC236}">
                  <a16:creationId xmlns:a16="http://schemas.microsoft.com/office/drawing/2014/main" id="{3A94D2C3-5A44-4726-82C1-DC6694022029}"/>
                </a:ext>
              </a:extLst>
            </p:cNvPr>
            <p:cNvSpPr txBox="1">
              <a:spLocks noChangeArrowheads="1"/>
            </p:cNvSpPr>
            <p:nvPr/>
          </p:nvSpPr>
          <p:spPr bwMode="auto">
            <a:xfrm>
              <a:off x="831" y="3707"/>
              <a:ext cx="3026"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53" tIns="32127" rIns="64253" bIns="32127">
              <a:spAutoFit/>
            </a:bodyPr>
            <a:lstStyle>
              <a:lvl1pPr defTabSz="91281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455613" indent="-36195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912813" indent="-361950" defTabSz="91281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370013" indent="-358775"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1744663" indent="-35560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2018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6590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1162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5734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defTabSz="641552">
                <a:buSzTx/>
                <a:buNone/>
              </a:pPr>
              <a:r>
                <a:rPr lang="nl-NL" altLang="en-US" sz="2812" b="1">
                  <a:solidFill>
                    <a:srgbClr val="FFFFFF"/>
                  </a:solidFill>
                  <a:latin typeface="American Typewriter" charset="0"/>
                  <a:sym typeface="American Typewriter" charset="0"/>
                </a:rPr>
                <a:t>Retrieval Model</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97638"/>
                                        </p:tgtEl>
                                        <p:attrNameLst>
                                          <p:attrName>style.visibility</p:attrName>
                                        </p:attrNameLst>
                                      </p:cBhvr>
                                      <p:to>
                                        <p:strVal val="visible"/>
                                      </p:to>
                                    </p:set>
                                    <p:anim calcmode="lin" valueType="num">
                                      <p:cBhvr>
                                        <p:cTn id="7" dur="500" fill="hold"/>
                                        <p:tgtEl>
                                          <p:spTgt spid="197638"/>
                                        </p:tgtEl>
                                        <p:attrNameLst>
                                          <p:attrName>ppt_w</p:attrName>
                                        </p:attrNameLst>
                                      </p:cBhvr>
                                      <p:tavLst>
                                        <p:tav tm="0">
                                          <p:val>
                                            <p:fltVal val="0"/>
                                          </p:val>
                                        </p:tav>
                                        <p:tav tm="100000">
                                          <p:val>
                                            <p:strVal val="#ppt_w"/>
                                          </p:val>
                                        </p:tav>
                                      </p:tavLst>
                                    </p:anim>
                                    <p:anim calcmode="lin" valueType="num">
                                      <p:cBhvr>
                                        <p:cTn id="8" dur="500" fill="hold"/>
                                        <p:tgtEl>
                                          <p:spTgt spid="197638"/>
                                        </p:tgtEl>
                                        <p:attrNameLst>
                                          <p:attrName>ppt_h</p:attrName>
                                        </p:attrNameLst>
                                      </p:cBhvr>
                                      <p:tavLst>
                                        <p:tav tm="0">
                                          <p:val>
                                            <p:fltVal val="0"/>
                                          </p:val>
                                        </p:tav>
                                        <p:tav tm="100000">
                                          <p:val>
                                            <p:strVal val="#ppt_h"/>
                                          </p:val>
                                        </p:tav>
                                      </p:tavLst>
                                    </p:anim>
                                    <p:animEffect transition="in" filter="fade">
                                      <p:cBhvr>
                                        <p:cTn id="9" dur="500"/>
                                        <p:tgtEl>
                                          <p:spTgt spid="197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a:extLst>
              <a:ext uri="{FF2B5EF4-FFF2-40B4-BE49-F238E27FC236}">
                <a16:creationId xmlns:a16="http://schemas.microsoft.com/office/drawing/2014/main" id="{84EAB7F7-36D7-46BD-8481-292117697F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482" r="57948" b="8667"/>
          <a:stretch>
            <a:fillRect/>
          </a:stretch>
        </p:blipFill>
        <p:spPr bwMode="auto">
          <a:xfrm>
            <a:off x="1693403" y="392034"/>
            <a:ext cx="5484837" cy="6225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4213" name="Text Box 5">
            <a:extLst>
              <a:ext uri="{FF2B5EF4-FFF2-40B4-BE49-F238E27FC236}">
                <a16:creationId xmlns:a16="http://schemas.microsoft.com/office/drawing/2014/main" id="{54767AB5-FB0C-4756-9799-59ABFE6537AD}"/>
              </a:ext>
            </a:extLst>
          </p:cNvPr>
          <p:cNvSpPr txBox="1">
            <a:spLocks noChangeArrowheads="1"/>
          </p:cNvSpPr>
          <p:nvPr/>
        </p:nvSpPr>
        <p:spPr bwMode="auto">
          <a:xfrm>
            <a:off x="7462747" y="392034"/>
            <a:ext cx="2465740" cy="395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91281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668338" indent="-36195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030288" indent="-361950" defTabSz="91281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389063" indent="-358775"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1744663" indent="-35560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2018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6590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1162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5734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defTabSz="641552">
              <a:buSzTx/>
              <a:buNone/>
            </a:pPr>
            <a:r>
              <a:rPr lang="nl-NL" altLang="en-US" sz="1968">
                <a:solidFill>
                  <a:srgbClr val="BE311A"/>
                </a:solidFill>
                <a:sym typeface="American Typewriter" charset="0"/>
              </a:rPr>
              <a:t>Herken eigennamen</a:t>
            </a:r>
          </a:p>
        </p:txBody>
      </p:sp>
      <p:sp>
        <p:nvSpPr>
          <p:cNvPr id="734214" name="Text Box 6">
            <a:extLst>
              <a:ext uri="{FF2B5EF4-FFF2-40B4-BE49-F238E27FC236}">
                <a16:creationId xmlns:a16="http://schemas.microsoft.com/office/drawing/2014/main" id="{CEB9C866-5D6C-4BA2-A05C-15181AB58822}"/>
              </a:ext>
            </a:extLst>
          </p:cNvPr>
          <p:cNvSpPr txBox="1">
            <a:spLocks noChangeArrowheads="1"/>
          </p:cNvSpPr>
          <p:nvPr/>
        </p:nvSpPr>
        <p:spPr bwMode="auto">
          <a:xfrm>
            <a:off x="7917957" y="1253363"/>
            <a:ext cx="2887329" cy="395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91281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668338" indent="-36195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030288" indent="-361950" defTabSz="91281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389063" indent="-358775"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1744663" indent="-35560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2018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6590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1162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5734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defTabSz="641552">
              <a:buSzTx/>
              <a:buNone/>
            </a:pPr>
            <a:r>
              <a:rPr lang="nl-NL" altLang="en-US" sz="1968">
                <a:solidFill>
                  <a:srgbClr val="BE311A"/>
                </a:solidFill>
                <a:sym typeface="American Typewriter" charset="0"/>
              </a:rPr>
              <a:t>Ordenen zoekresultaten</a:t>
            </a:r>
          </a:p>
        </p:txBody>
      </p:sp>
      <p:sp>
        <p:nvSpPr>
          <p:cNvPr id="734215" name="Text Box 7">
            <a:extLst>
              <a:ext uri="{FF2B5EF4-FFF2-40B4-BE49-F238E27FC236}">
                <a16:creationId xmlns:a16="http://schemas.microsoft.com/office/drawing/2014/main" id="{D0440F44-0945-43C6-B181-2CFC427E1FB4}"/>
              </a:ext>
            </a:extLst>
          </p:cNvPr>
          <p:cNvSpPr txBox="1">
            <a:spLocks noChangeArrowheads="1"/>
          </p:cNvSpPr>
          <p:nvPr/>
        </p:nvSpPr>
        <p:spPr bwMode="auto">
          <a:xfrm>
            <a:off x="7563161" y="4592688"/>
            <a:ext cx="3126690" cy="395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91281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668338" indent="-36195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030288" indent="-361950" defTabSz="91281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389063" indent="-358775"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1744663" indent="-35560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2018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6590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1162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5734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defTabSz="641552">
              <a:buSzTx/>
              <a:buNone/>
            </a:pPr>
            <a:r>
              <a:rPr lang="nl-NL" altLang="en-US" sz="1968">
                <a:solidFill>
                  <a:srgbClr val="BE311A"/>
                </a:solidFill>
                <a:sym typeface="American Typewriter" charset="0"/>
              </a:rPr>
              <a:t>Voorspel wat jij wilt vinden</a:t>
            </a:r>
          </a:p>
        </p:txBody>
      </p:sp>
      <p:sp>
        <p:nvSpPr>
          <p:cNvPr id="734216" name="Text Box 8">
            <a:extLst>
              <a:ext uri="{FF2B5EF4-FFF2-40B4-BE49-F238E27FC236}">
                <a16:creationId xmlns:a16="http://schemas.microsoft.com/office/drawing/2014/main" id="{B2261FBD-2BF4-4789-AF12-2CDC8C47482A}"/>
              </a:ext>
            </a:extLst>
          </p:cNvPr>
          <p:cNvSpPr txBox="1">
            <a:spLocks noChangeArrowheads="1"/>
          </p:cNvSpPr>
          <p:nvPr/>
        </p:nvSpPr>
        <p:spPr bwMode="auto">
          <a:xfrm>
            <a:off x="7563161" y="5554431"/>
            <a:ext cx="3142207" cy="395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91281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668338" indent="-36195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030288" indent="-361950" defTabSz="91281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389063" indent="-358775"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1744663" indent="-35560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2018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6590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1162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5734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defTabSz="641552">
              <a:buSzTx/>
              <a:buNone/>
            </a:pPr>
            <a:r>
              <a:rPr lang="nl-NL" altLang="en-US" sz="1968">
                <a:solidFill>
                  <a:srgbClr val="BE311A"/>
                </a:solidFill>
                <a:sym typeface="American Typewriter" charset="0"/>
              </a:rPr>
              <a:t>Suggesties andere vragen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421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421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34216">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4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2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a:extLst>
              <a:ext uri="{FF2B5EF4-FFF2-40B4-BE49-F238E27FC236}">
                <a16:creationId xmlns:a16="http://schemas.microsoft.com/office/drawing/2014/main" id="{3C8A8DA3-0932-48C6-B61D-B5F43091A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721" r="72125" b="5074"/>
          <a:stretch>
            <a:fillRect/>
          </a:stretch>
        </p:blipFill>
        <p:spPr bwMode="auto">
          <a:xfrm>
            <a:off x="1591873" y="38353"/>
            <a:ext cx="3831354" cy="681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0357" name="Text Box 5">
            <a:extLst>
              <a:ext uri="{FF2B5EF4-FFF2-40B4-BE49-F238E27FC236}">
                <a16:creationId xmlns:a16="http://schemas.microsoft.com/office/drawing/2014/main" id="{9224154E-184A-4C94-8DB4-5DCECD61CE66}"/>
              </a:ext>
            </a:extLst>
          </p:cNvPr>
          <p:cNvSpPr txBox="1">
            <a:spLocks noChangeArrowheads="1"/>
          </p:cNvSpPr>
          <p:nvPr/>
        </p:nvSpPr>
        <p:spPr bwMode="auto">
          <a:xfrm>
            <a:off x="6239927" y="341827"/>
            <a:ext cx="2605200" cy="395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91281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668338" indent="-36195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030288" indent="-361950" defTabSz="91281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389063" indent="-358775"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1744663" indent="-35560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2018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6590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1162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5734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defTabSz="641552">
              <a:buSzTx/>
              <a:buNone/>
            </a:pPr>
            <a:r>
              <a:rPr lang="nl-NL" altLang="en-US" sz="1968">
                <a:solidFill>
                  <a:srgbClr val="BE311A"/>
                </a:solidFill>
                <a:sym typeface="American Typewriter" charset="0"/>
              </a:rPr>
              <a:t>Spelfouten corrigeren</a:t>
            </a:r>
          </a:p>
        </p:txBody>
      </p:sp>
      <p:sp>
        <p:nvSpPr>
          <p:cNvPr id="740359" name="Text Box 7">
            <a:extLst>
              <a:ext uri="{FF2B5EF4-FFF2-40B4-BE49-F238E27FC236}">
                <a16:creationId xmlns:a16="http://schemas.microsoft.com/office/drawing/2014/main" id="{BF14451D-DBD5-45BA-948B-68D9A8724F48}"/>
              </a:ext>
            </a:extLst>
          </p:cNvPr>
          <p:cNvSpPr txBox="1">
            <a:spLocks noChangeArrowheads="1"/>
          </p:cNvSpPr>
          <p:nvPr/>
        </p:nvSpPr>
        <p:spPr bwMode="auto">
          <a:xfrm>
            <a:off x="5235787" y="2113577"/>
            <a:ext cx="3427798" cy="395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91281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668338" indent="-36195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030288" indent="-361950" defTabSz="91281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389063" indent="-358775"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1744663" indent="-35560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2018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6590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1162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5734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defTabSz="641552">
              <a:buSzTx/>
              <a:buNone/>
            </a:pPr>
            <a:r>
              <a:rPr lang="nl-NL" altLang="en-US" sz="1968">
                <a:solidFill>
                  <a:srgbClr val="BE311A"/>
                </a:solidFill>
                <a:sym typeface="American Typewriter" charset="0"/>
              </a:rPr>
              <a:t>Wat zou de gebruiker willen?</a:t>
            </a:r>
          </a:p>
        </p:txBody>
      </p:sp>
      <p:sp>
        <p:nvSpPr>
          <p:cNvPr id="740360" name="Text Box 8">
            <a:extLst>
              <a:ext uri="{FF2B5EF4-FFF2-40B4-BE49-F238E27FC236}">
                <a16:creationId xmlns:a16="http://schemas.microsoft.com/office/drawing/2014/main" id="{BE072AD6-BD58-4E57-AB39-218E903EA4F6}"/>
              </a:ext>
            </a:extLst>
          </p:cNvPr>
          <p:cNvSpPr txBox="1">
            <a:spLocks noChangeArrowheads="1"/>
          </p:cNvSpPr>
          <p:nvPr/>
        </p:nvSpPr>
        <p:spPr bwMode="auto">
          <a:xfrm>
            <a:off x="5235787" y="2568787"/>
            <a:ext cx="2404826" cy="395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91281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668338" indent="-36195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030288" indent="-361950" defTabSz="91281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389063" indent="-358775"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1744663" indent="-35560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2018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6590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1162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5734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defTabSz="641552">
              <a:buSzTx/>
              <a:buNone/>
            </a:pPr>
            <a:r>
              <a:rPr lang="nl-NL" altLang="en-US" sz="1968">
                <a:solidFill>
                  <a:srgbClr val="BE311A"/>
                </a:solidFill>
                <a:sym typeface="American Typewriter" charset="0"/>
              </a:rPr>
              <a:t>Orden de “verticals”</a:t>
            </a:r>
          </a:p>
        </p:txBody>
      </p:sp>
      <p:sp>
        <p:nvSpPr>
          <p:cNvPr id="740361" name="Text Box 9">
            <a:extLst>
              <a:ext uri="{FF2B5EF4-FFF2-40B4-BE49-F238E27FC236}">
                <a16:creationId xmlns:a16="http://schemas.microsoft.com/office/drawing/2014/main" id="{E41F38C4-9CDE-4581-A178-8E5DA56713F7}"/>
              </a:ext>
            </a:extLst>
          </p:cNvPr>
          <p:cNvSpPr txBox="1">
            <a:spLocks noChangeArrowheads="1"/>
          </p:cNvSpPr>
          <p:nvPr/>
        </p:nvSpPr>
        <p:spPr bwMode="auto">
          <a:xfrm>
            <a:off x="4780576" y="6212701"/>
            <a:ext cx="2818400" cy="395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91281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668338" indent="-36195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030288" indent="-361950" defTabSz="91281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1389063" indent="-358775"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1744663" indent="-355600" defTabSz="91281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22018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26590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31162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3573463" indent="-355600" defTabSz="91281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defTabSz="641552">
              <a:buSzTx/>
              <a:buNone/>
            </a:pPr>
            <a:r>
              <a:rPr lang="nl-NL" altLang="en-US" sz="1968">
                <a:solidFill>
                  <a:srgbClr val="BE311A"/>
                </a:solidFill>
                <a:sym typeface="American Typewriter" charset="0"/>
              </a:rPr>
              <a:t>Suggesties zoekvragen</a:t>
            </a:r>
          </a:p>
        </p:txBody>
      </p:sp>
      <p:pic>
        <p:nvPicPr>
          <p:cNvPr id="740362" name="Picture 10">
            <a:extLst>
              <a:ext uri="{FF2B5EF4-FFF2-40B4-BE49-F238E27FC236}">
                <a16:creationId xmlns:a16="http://schemas.microsoft.com/office/drawing/2014/main" id="{560F0B41-5591-4705-A93D-66EE443DE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735" y="3985741"/>
            <a:ext cx="3441969" cy="65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035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4035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0360">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40361">
                                            <p:txEl>
                                              <p:pRg st="0" end="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40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3D2F32-A5C0-4566-96A8-FE623EC024B4}"/>
              </a:ext>
            </a:extLst>
          </p:cNvPr>
          <p:cNvSpPr>
            <a:spLocks noGrp="1"/>
          </p:cNvSpPr>
          <p:nvPr>
            <p:ph type="title"/>
          </p:nvPr>
        </p:nvSpPr>
        <p:spPr/>
        <p:txBody>
          <a:bodyPr/>
          <a:lstStyle/>
          <a:p>
            <a:r>
              <a:rPr lang="en-GB" dirty="0"/>
              <a:t>Search &amp; Privacy</a:t>
            </a:r>
          </a:p>
        </p:txBody>
      </p:sp>
    </p:spTree>
    <p:extLst>
      <p:ext uri="{BB962C8B-B14F-4D97-AF65-F5344CB8AC3E}">
        <p14:creationId xmlns:p14="http://schemas.microsoft.com/office/powerpoint/2010/main" val="87832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C45CC1-CFFF-4661-8FCB-307388D06125}"/>
              </a:ext>
            </a:extLst>
          </p:cNvPr>
          <p:cNvSpPr>
            <a:spLocks noGrp="1"/>
          </p:cNvSpPr>
          <p:nvPr>
            <p:ph sz="quarter" idx="1"/>
          </p:nvPr>
        </p:nvSpPr>
        <p:spPr>
          <a:xfrm>
            <a:off x="1754767" y="1726425"/>
            <a:ext cx="8149157" cy="4494086"/>
          </a:xfrm>
        </p:spPr>
        <p:txBody>
          <a:bodyPr>
            <a:normAutofit fontScale="70000" lnSpcReduction="20000"/>
          </a:bodyPr>
          <a:lstStyle/>
          <a:p>
            <a:pPr marL="319900" indent="-319900">
              <a:spcBef>
                <a:spcPts val="700"/>
              </a:spcBef>
              <a:buFont typeface="Wingdings"/>
              <a:buChar char=""/>
              <a:defRPr/>
            </a:pPr>
            <a:r>
              <a:rPr lang="en-US" sz="2899" dirty="0"/>
              <a:t>August 4, 2006: Logs </a:t>
            </a:r>
            <a:r>
              <a:rPr lang="en-US" sz="2899" dirty="0" err="1"/>
              <a:t>voor</a:t>
            </a:r>
            <a:r>
              <a:rPr lang="en-US" sz="2899" dirty="0"/>
              <a:t> </a:t>
            </a:r>
            <a:r>
              <a:rPr lang="en-US" sz="2899" dirty="0" err="1"/>
              <a:t>academici</a:t>
            </a:r>
            <a:endParaRPr lang="en-US" sz="2899" dirty="0"/>
          </a:p>
          <a:p>
            <a:pPr marL="639801" lvl="1" indent="-274201">
              <a:spcBef>
                <a:spcPts val="550"/>
              </a:spcBef>
              <a:buFont typeface="Wingdings 2"/>
              <a:buChar char=""/>
              <a:defRPr/>
            </a:pPr>
            <a:r>
              <a:rPr lang="en-US" sz="2599" dirty="0"/>
              <a:t>3 </a:t>
            </a:r>
            <a:r>
              <a:rPr lang="en-US" sz="2599" dirty="0" err="1"/>
              <a:t>maanden</a:t>
            </a:r>
            <a:r>
              <a:rPr lang="en-US" sz="2599" dirty="0"/>
              <a:t>, 650 </a:t>
            </a:r>
            <a:r>
              <a:rPr lang="en-US" sz="2599" dirty="0" err="1"/>
              <a:t>duizend</a:t>
            </a:r>
            <a:r>
              <a:rPr lang="en-US" sz="2599" dirty="0"/>
              <a:t> </a:t>
            </a:r>
            <a:r>
              <a:rPr lang="en-US" sz="2599" dirty="0" err="1"/>
              <a:t>gebruikers</a:t>
            </a:r>
            <a:r>
              <a:rPr lang="en-US" sz="2599" dirty="0"/>
              <a:t>, 20 </a:t>
            </a:r>
            <a:r>
              <a:rPr lang="en-US" sz="2599" dirty="0" err="1"/>
              <a:t>miljoen</a:t>
            </a:r>
            <a:r>
              <a:rPr lang="en-US" sz="2599" dirty="0"/>
              <a:t> </a:t>
            </a:r>
            <a:r>
              <a:rPr lang="en-US" sz="2599" dirty="0" err="1"/>
              <a:t>zoekvragen</a:t>
            </a:r>
            <a:endParaRPr lang="en-US" sz="2599" dirty="0"/>
          </a:p>
          <a:p>
            <a:pPr marL="639801" lvl="1" indent="-274201">
              <a:spcBef>
                <a:spcPts val="550"/>
              </a:spcBef>
              <a:buFont typeface="Wingdings 2"/>
              <a:buChar char=""/>
              <a:defRPr/>
            </a:pPr>
            <a:r>
              <a:rPr lang="en-US" sz="2599" dirty="0" err="1"/>
              <a:t>Anonieme</a:t>
            </a:r>
            <a:r>
              <a:rPr lang="en-US" sz="2599" dirty="0"/>
              <a:t> User IDs</a:t>
            </a:r>
          </a:p>
          <a:p>
            <a:pPr marL="319900" indent="-319900">
              <a:spcBef>
                <a:spcPts val="700"/>
              </a:spcBef>
              <a:buFont typeface="Wingdings"/>
              <a:buChar char=""/>
              <a:defRPr/>
            </a:pPr>
            <a:r>
              <a:rPr lang="en-US" sz="2899" dirty="0"/>
              <a:t>August 7, 2006: AOL </a:t>
            </a:r>
            <a:r>
              <a:rPr lang="en-US" sz="2899" dirty="0" err="1"/>
              <a:t>haalde</a:t>
            </a:r>
            <a:r>
              <a:rPr lang="en-US" sz="2899" dirty="0"/>
              <a:t> de data </a:t>
            </a:r>
            <a:r>
              <a:rPr lang="en-US" sz="2899" dirty="0" err="1"/>
              <a:t>weg</a:t>
            </a:r>
            <a:r>
              <a:rPr lang="en-US" sz="2899" dirty="0"/>
              <a:t>, maar… internet </a:t>
            </a:r>
            <a:r>
              <a:rPr lang="en-US" sz="2899" dirty="0" err="1"/>
              <a:t>vergeet</a:t>
            </a:r>
            <a:r>
              <a:rPr lang="en-US" sz="2899" dirty="0"/>
              <a:t> nooit!</a:t>
            </a:r>
          </a:p>
          <a:p>
            <a:pPr marL="319900" indent="-319900">
              <a:spcBef>
                <a:spcPts val="700"/>
              </a:spcBef>
              <a:buFont typeface="Wingdings"/>
              <a:buChar char=""/>
              <a:defRPr/>
            </a:pPr>
            <a:r>
              <a:rPr lang="en-US" sz="2899" dirty="0"/>
              <a:t>August 9, 2006: New York Times </a:t>
            </a:r>
            <a:r>
              <a:rPr lang="en-US" sz="2899" dirty="0" err="1"/>
              <a:t>identificeert</a:t>
            </a:r>
            <a:r>
              <a:rPr lang="en-US" sz="2899" dirty="0"/>
              <a:t> Thelma Arnold</a:t>
            </a:r>
          </a:p>
          <a:p>
            <a:pPr marL="639801" lvl="1" indent="-274201">
              <a:spcBef>
                <a:spcPts val="550"/>
              </a:spcBef>
              <a:buFont typeface="Wingdings 2"/>
              <a:buChar char=""/>
              <a:defRPr/>
            </a:pPr>
            <a:r>
              <a:rPr lang="en-US" sz="2599" dirty="0">
                <a:solidFill>
                  <a:schemeClr val="accent1">
                    <a:lumMod val="75000"/>
                  </a:schemeClr>
                </a:solidFill>
              </a:rPr>
              <a:t>“A Face Is Exposed for AOL Searcher No. 4417749”</a:t>
            </a:r>
          </a:p>
          <a:p>
            <a:pPr marL="639801" lvl="1" indent="-274201">
              <a:spcBef>
                <a:spcPts val="550"/>
              </a:spcBef>
              <a:buFont typeface="Wingdings 2"/>
              <a:buChar char=""/>
              <a:defRPr/>
            </a:pPr>
            <a:r>
              <a:rPr lang="en-US" sz="2599" dirty="0" err="1"/>
              <a:t>Zoekvragen</a:t>
            </a:r>
            <a:r>
              <a:rPr lang="en-US" sz="2599" dirty="0"/>
              <a:t> in </a:t>
            </a:r>
            <a:r>
              <a:rPr lang="en-US" sz="2599" dirty="0" err="1"/>
              <a:t>een</a:t>
            </a:r>
            <a:r>
              <a:rPr lang="en-US" sz="2599" dirty="0"/>
              <a:t> </a:t>
            </a:r>
            <a:r>
              <a:rPr lang="en-US" sz="2599" dirty="0" err="1"/>
              <a:t>kleine</a:t>
            </a:r>
            <a:r>
              <a:rPr lang="en-US" sz="2599" dirty="0"/>
              <a:t> </a:t>
            </a:r>
            <a:r>
              <a:rPr lang="en-US" sz="2599" dirty="0" err="1"/>
              <a:t>gemeenschap</a:t>
            </a:r>
            <a:r>
              <a:rPr lang="en-US" sz="2599" dirty="0"/>
              <a:t>, Lilburn, GA (pop. 11k)</a:t>
            </a:r>
          </a:p>
          <a:p>
            <a:pPr marL="639801" lvl="1" indent="-274201">
              <a:spcBef>
                <a:spcPts val="550"/>
              </a:spcBef>
              <a:buFont typeface="Wingdings 2"/>
              <a:buChar char=""/>
              <a:defRPr/>
            </a:pPr>
            <a:r>
              <a:rPr lang="en-US" sz="2599" dirty="0" err="1"/>
              <a:t>Zoekvragen</a:t>
            </a:r>
            <a:r>
              <a:rPr lang="en-US" sz="2599" dirty="0"/>
              <a:t> </a:t>
            </a:r>
            <a:r>
              <a:rPr lang="en-US" sz="2599" dirty="0" err="1"/>
              <a:t>naar</a:t>
            </a:r>
            <a:r>
              <a:rPr lang="en-US" sz="2599" dirty="0"/>
              <a:t> </a:t>
            </a:r>
            <a:r>
              <a:rPr lang="en-US" sz="2599" dirty="0" err="1"/>
              <a:t>specifieke</a:t>
            </a:r>
            <a:r>
              <a:rPr lang="en-US" sz="2599" dirty="0"/>
              <a:t> </a:t>
            </a:r>
            <a:r>
              <a:rPr lang="en-US" sz="2599" dirty="0" err="1"/>
              <a:t>namen</a:t>
            </a:r>
            <a:r>
              <a:rPr lang="en-US" sz="2599" dirty="0"/>
              <a:t> (Jarrett Arnold)</a:t>
            </a:r>
          </a:p>
          <a:p>
            <a:pPr marL="639801" lvl="1" indent="-274201">
              <a:spcBef>
                <a:spcPts val="550"/>
              </a:spcBef>
              <a:buFont typeface="Wingdings 2"/>
              <a:buChar char=""/>
              <a:defRPr/>
            </a:pPr>
            <a:r>
              <a:rPr lang="en-US" sz="2599" dirty="0"/>
              <a:t>NYT journalist </a:t>
            </a:r>
            <a:r>
              <a:rPr lang="en-US" sz="2599" dirty="0" err="1"/>
              <a:t>benadert</a:t>
            </a:r>
            <a:r>
              <a:rPr lang="en-US" sz="2599" dirty="0"/>
              <a:t> </a:t>
            </a:r>
            <a:r>
              <a:rPr lang="en-US" sz="2599" dirty="0" err="1"/>
              <a:t>alle</a:t>
            </a:r>
            <a:r>
              <a:rPr lang="en-US" sz="2599" dirty="0"/>
              <a:t> 14 </a:t>
            </a:r>
            <a:r>
              <a:rPr lang="en-US" sz="2599" dirty="0" err="1"/>
              <a:t>mensen</a:t>
            </a:r>
            <a:r>
              <a:rPr lang="en-US" sz="2599" dirty="0"/>
              <a:t> in Lilburn met </a:t>
            </a:r>
            <a:r>
              <a:rPr lang="en-US" sz="2599" dirty="0" err="1"/>
              <a:t>achternaam</a:t>
            </a:r>
            <a:r>
              <a:rPr lang="en-US" sz="2599" dirty="0"/>
              <a:t> Arnold</a:t>
            </a:r>
          </a:p>
          <a:p>
            <a:pPr marL="639801" lvl="1" indent="-274201">
              <a:spcBef>
                <a:spcPts val="550"/>
              </a:spcBef>
              <a:buFont typeface="Wingdings 2"/>
              <a:buChar char=""/>
              <a:defRPr/>
            </a:pPr>
            <a:r>
              <a:rPr lang="en-US" sz="2599" dirty="0"/>
              <a:t>Thelma Arnold </a:t>
            </a:r>
            <a:r>
              <a:rPr lang="en-US" sz="2599" dirty="0" err="1"/>
              <a:t>bevestigt</a:t>
            </a:r>
            <a:r>
              <a:rPr lang="en-US" sz="2599" dirty="0"/>
              <a:t> </a:t>
            </a:r>
            <a:r>
              <a:rPr lang="en-US" sz="2599" dirty="0" err="1"/>
              <a:t>haar</a:t>
            </a:r>
            <a:r>
              <a:rPr lang="en-US" sz="2599" dirty="0"/>
              <a:t> </a:t>
            </a:r>
            <a:r>
              <a:rPr lang="en-US" sz="2599" dirty="0" err="1"/>
              <a:t>zoekvragen</a:t>
            </a:r>
            <a:endParaRPr lang="en-US" sz="2599" dirty="0"/>
          </a:p>
          <a:p>
            <a:pPr marL="319900" indent="-319900">
              <a:spcBef>
                <a:spcPts val="700"/>
              </a:spcBef>
              <a:buFont typeface="Wingdings"/>
              <a:buChar char=""/>
              <a:defRPr/>
            </a:pPr>
            <a:r>
              <a:rPr lang="en-US" sz="2899" dirty="0"/>
              <a:t>August 21, 2006: 2 AOL </a:t>
            </a:r>
            <a:r>
              <a:rPr lang="en-US" sz="2899" dirty="0" err="1"/>
              <a:t>werknemers</a:t>
            </a:r>
            <a:r>
              <a:rPr lang="en-US" sz="2899" dirty="0"/>
              <a:t> </a:t>
            </a:r>
            <a:r>
              <a:rPr lang="en-US" sz="2899" dirty="0" err="1"/>
              <a:t>ontslagen</a:t>
            </a:r>
            <a:r>
              <a:rPr lang="en-US" sz="2899" dirty="0"/>
              <a:t>, CTO </a:t>
            </a:r>
            <a:r>
              <a:rPr lang="en-US" sz="2899" dirty="0" err="1"/>
              <a:t>zelf</a:t>
            </a:r>
            <a:r>
              <a:rPr lang="en-US" sz="2899" dirty="0"/>
              <a:t> </a:t>
            </a:r>
            <a:r>
              <a:rPr lang="en-US" sz="2899" dirty="0" err="1"/>
              <a:t>weg</a:t>
            </a:r>
            <a:endParaRPr lang="en-US" sz="2899" dirty="0"/>
          </a:p>
          <a:p>
            <a:pPr marL="319900" indent="-319900">
              <a:spcBef>
                <a:spcPts val="700"/>
              </a:spcBef>
              <a:buFont typeface="Wingdings"/>
              <a:buChar char=""/>
              <a:defRPr/>
            </a:pPr>
            <a:r>
              <a:rPr lang="en-US" sz="2899" dirty="0"/>
              <a:t>September, 2006: </a:t>
            </a:r>
            <a:r>
              <a:rPr lang="en-GB" sz="2899" dirty="0"/>
              <a:t>“</a:t>
            </a:r>
            <a:r>
              <a:rPr lang="en-US" sz="2899" dirty="0"/>
              <a:t>Class action </a:t>
            </a:r>
            <a:r>
              <a:rPr lang="en-US" sz="2899" dirty="0" err="1"/>
              <a:t>rechtzaak</a:t>
            </a:r>
            <a:r>
              <a:rPr lang="en-US" sz="2899" dirty="0"/>
              <a:t>” </a:t>
            </a:r>
            <a:r>
              <a:rPr lang="en-US" sz="2899" dirty="0" err="1"/>
              <a:t>ingediend</a:t>
            </a:r>
            <a:r>
              <a:rPr lang="en-US" sz="2899" dirty="0"/>
              <a:t> </a:t>
            </a:r>
            <a:r>
              <a:rPr lang="en-US" sz="2899" dirty="0" err="1"/>
              <a:t>tegen</a:t>
            </a:r>
            <a:r>
              <a:rPr lang="en-US" sz="2899" dirty="0"/>
              <a:t> AOL</a:t>
            </a:r>
          </a:p>
        </p:txBody>
      </p:sp>
      <p:sp>
        <p:nvSpPr>
          <p:cNvPr id="4" name="TextBox 3">
            <a:extLst>
              <a:ext uri="{FF2B5EF4-FFF2-40B4-BE49-F238E27FC236}">
                <a16:creationId xmlns:a16="http://schemas.microsoft.com/office/drawing/2014/main" id="{5820BA49-FC0F-416C-A96F-60D96D7865BD}"/>
              </a:ext>
            </a:extLst>
          </p:cNvPr>
          <p:cNvSpPr txBox="1"/>
          <p:nvPr/>
        </p:nvSpPr>
        <p:spPr>
          <a:xfrm>
            <a:off x="1902041" y="2670316"/>
            <a:ext cx="8395729" cy="1938992"/>
          </a:xfrm>
          <a:prstGeom prst="rect">
            <a:avLst/>
          </a:prstGeom>
          <a:solidFill>
            <a:schemeClr val="bg1">
              <a:lumMod val="95000"/>
            </a:schemeClr>
          </a:solidFill>
          <a:ln w="28575">
            <a:solidFill>
              <a:schemeClr val="accent2"/>
            </a:solidFill>
          </a:ln>
        </p:spPr>
        <p:txBody>
          <a:bodyPr>
            <a:spAutoFit/>
          </a:bodyPr>
          <a:lstStyle/>
          <a:p>
            <a:pPr marL="0" lvl="1" defTabSz="913993">
              <a:defRPr/>
            </a:pPr>
            <a:r>
              <a:rPr lang="en-US" sz="1200" dirty="0" err="1">
                <a:solidFill>
                  <a:prstClr val="black"/>
                </a:solidFill>
                <a:latin typeface="Tw Cen MT"/>
                <a:ea typeface="ヒラギノ角ゴ ProN W3" charset="-128"/>
                <a:sym typeface="American Typewriter" charset="0"/>
              </a:rPr>
              <a:t>AnonID</a:t>
            </a:r>
            <a:r>
              <a:rPr lang="en-US" sz="1200" dirty="0">
                <a:solidFill>
                  <a:prstClr val="black"/>
                </a:solidFill>
                <a:latin typeface="Tw Cen MT"/>
                <a:ea typeface="ヒラギノ角ゴ ProN W3" charset="-128"/>
                <a:sym typeface="American Typewriter" charset="0"/>
              </a:rPr>
              <a:t>	Query		</a:t>
            </a:r>
            <a:r>
              <a:rPr lang="en-US" sz="1200" dirty="0" err="1">
                <a:solidFill>
                  <a:prstClr val="black"/>
                </a:solidFill>
                <a:latin typeface="Tw Cen MT"/>
                <a:ea typeface="ヒラギノ角ゴ ProN W3" charset="-128"/>
                <a:sym typeface="American Typewriter" charset="0"/>
              </a:rPr>
              <a:t>QueryTime</a:t>
            </a:r>
            <a:r>
              <a:rPr lang="en-US" sz="1200" dirty="0">
                <a:solidFill>
                  <a:prstClr val="black"/>
                </a:solidFill>
                <a:latin typeface="Tw Cen MT"/>
                <a:ea typeface="ヒラギノ角ゴ ProN W3" charset="-128"/>
                <a:sym typeface="American Typewriter" charset="0"/>
              </a:rPr>
              <a:t>		</a:t>
            </a:r>
            <a:r>
              <a:rPr lang="en-US" sz="1200" dirty="0" err="1">
                <a:solidFill>
                  <a:prstClr val="black"/>
                </a:solidFill>
                <a:latin typeface="Tw Cen MT"/>
                <a:ea typeface="ヒラギノ角ゴ ProN W3" charset="-128"/>
                <a:sym typeface="American Typewriter" charset="0"/>
              </a:rPr>
              <a:t>ItemRank</a:t>
            </a:r>
            <a:r>
              <a:rPr lang="en-US" sz="1200" dirty="0">
                <a:solidFill>
                  <a:prstClr val="black"/>
                </a:solidFill>
                <a:latin typeface="Tw Cen MT"/>
                <a:ea typeface="ヒラギノ角ゴ ProN W3" charset="-128"/>
                <a:sym typeface="American Typewriter" charset="0"/>
              </a:rPr>
              <a:t>	</a:t>
            </a:r>
            <a:r>
              <a:rPr lang="en-US" sz="1200" dirty="0" err="1">
                <a:solidFill>
                  <a:prstClr val="black"/>
                </a:solidFill>
                <a:latin typeface="Tw Cen MT"/>
                <a:ea typeface="ヒラギノ角ゴ ProN W3" charset="-128"/>
                <a:sym typeface="American Typewriter" charset="0"/>
              </a:rPr>
              <a:t>ClickURL</a:t>
            </a:r>
            <a:endParaRPr lang="en-US" sz="1200" dirty="0">
              <a:solidFill>
                <a:prstClr val="black"/>
              </a:solidFill>
              <a:latin typeface="Tw Cen MT"/>
              <a:ea typeface="ヒラギノ角ゴ ProN W3" charset="-128"/>
              <a:sym typeface="American Typewriter" charset="0"/>
            </a:endParaRPr>
          </a:p>
          <a:p>
            <a:pPr marL="0" lvl="1" defTabSz="913993">
              <a:defRPr/>
            </a:pPr>
            <a:r>
              <a:rPr lang="en-US" sz="1200" dirty="0">
                <a:solidFill>
                  <a:prstClr val="black"/>
                </a:solidFill>
                <a:latin typeface="Tw Cen MT"/>
                <a:ea typeface="ヒラギノ角ゴ ProN W3" charset="-128"/>
                <a:sym typeface="American Typewriter" charset="0"/>
              </a:rPr>
              <a:t>----------	---------		---------------		-------------	------------</a:t>
            </a:r>
          </a:p>
          <a:p>
            <a:pPr marL="0" lvl="1" defTabSz="913993">
              <a:defRPr/>
            </a:pPr>
            <a:r>
              <a:rPr lang="en-US" sz="1200" dirty="0">
                <a:solidFill>
                  <a:prstClr val="black"/>
                </a:solidFill>
                <a:latin typeface="Tw Cen MT"/>
                <a:ea typeface="ヒラギノ角ゴ ProN W3" charset="-128"/>
                <a:sym typeface="American Typewriter" charset="0"/>
              </a:rPr>
              <a:t>1234567	</a:t>
            </a:r>
            <a:r>
              <a:rPr lang="en-US" sz="1200" dirty="0" err="1">
                <a:solidFill>
                  <a:prstClr val="black"/>
                </a:solidFill>
                <a:latin typeface="Tw Cen MT"/>
                <a:ea typeface="ヒラギノ角ゴ ProN W3" charset="-128"/>
                <a:sym typeface="American Typewriter" charset="0"/>
              </a:rPr>
              <a:t>uw</a:t>
            </a:r>
            <a:r>
              <a:rPr lang="en-US" sz="1200" dirty="0">
                <a:solidFill>
                  <a:prstClr val="black"/>
                </a:solidFill>
                <a:latin typeface="Tw Cen MT"/>
                <a:ea typeface="ヒラギノ角ゴ ProN W3" charset="-128"/>
                <a:sym typeface="American Typewriter" charset="0"/>
              </a:rPr>
              <a:t> </a:t>
            </a:r>
            <a:r>
              <a:rPr lang="en-US" sz="1200" dirty="0" err="1">
                <a:solidFill>
                  <a:prstClr val="black"/>
                </a:solidFill>
                <a:latin typeface="Tw Cen MT"/>
                <a:ea typeface="ヒラギノ角ゴ ProN W3" charset="-128"/>
                <a:sym typeface="American Typewriter" charset="0"/>
              </a:rPr>
              <a:t>cse</a:t>
            </a:r>
            <a:r>
              <a:rPr lang="en-US" sz="1200" dirty="0">
                <a:solidFill>
                  <a:prstClr val="black"/>
                </a:solidFill>
                <a:latin typeface="Tw Cen MT"/>
                <a:ea typeface="ヒラギノ角ゴ ProN W3" charset="-128"/>
                <a:sym typeface="American Typewriter" charset="0"/>
              </a:rPr>
              <a:t> 		2006-04-04 18:18:18	1	http://www.cs.washington.edu/</a:t>
            </a:r>
          </a:p>
          <a:p>
            <a:pPr marL="0" lvl="1" defTabSz="913993">
              <a:defRPr/>
            </a:pPr>
            <a:r>
              <a:rPr lang="en-US" sz="1200" dirty="0">
                <a:solidFill>
                  <a:prstClr val="black"/>
                </a:solidFill>
                <a:latin typeface="Tw Cen MT"/>
                <a:ea typeface="ヒラギノ角ゴ ProN W3" charset="-128"/>
                <a:sym typeface="American Typewriter" charset="0"/>
              </a:rPr>
              <a:t>1234567	</a:t>
            </a:r>
            <a:r>
              <a:rPr lang="en-US" sz="1200" dirty="0" err="1">
                <a:solidFill>
                  <a:prstClr val="black"/>
                </a:solidFill>
                <a:latin typeface="Tw Cen MT"/>
                <a:ea typeface="ヒラギノ角ゴ ProN W3" charset="-128"/>
                <a:sym typeface="American Typewriter" charset="0"/>
              </a:rPr>
              <a:t>uw</a:t>
            </a:r>
            <a:r>
              <a:rPr lang="en-US" sz="1200" dirty="0">
                <a:solidFill>
                  <a:prstClr val="black"/>
                </a:solidFill>
                <a:latin typeface="Tw Cen MT"/>
                <a:ea typeface="ヒラギノ角ゴ ProN W3" charset="-128"/>
                <a:sym typeface="American Typewriter" charset="0"/>
              </a:rPr>
              <a:t> admissions process	2006-04-04 18:18:18	3	http://admit.washington.edu/admission</a:t>
            </a:r>
          </a:p>
          <a:p>
            <a:pPr marL="0" lvl="1" defTabSz="913993">
              <a:defRPr/>
            </a:pPr>
            <a:r>
              <a:rPr lang="en-US" sz="1200" dirty="0">
                <a:solidFill>
                  <a:prstClr val="black"/>
                </a:solidFill>
                <a:latin typeface="Tw Cen MT"/>
                <a:ea typeface="ヒラギノ角ゴ ProN W3" charset="-128"/>
                <a:sym typeface="American Typewriter" charset="0"/>
              </a:rPr>
              <a:t>1234567	computer science </a:t>
            </a:r>
            <a:r>
              <a:rPr lang="en-US" sz="1200" dirty="0" err="1">
                <a:solidFill>
                  <a:prstClr val="black"/>
                </a:solidFill>
                <a:latin typeface="Tw Cen MT"/>
                <a:ea typeface="ヒラギノ角ゴ ProN W3" charset="-128"/>
                <a:sym typeface="American Typewriter" charset="0"/>
              </a:rPr>
              <a:t>hci</a:t>
            </a:r>
            <a:r>
              <a:rPr lang="en-US" sz="1200" dirty="0">
                <a:solidFill>
                  <a:prstClr val="black"/>
                </a:solidFill>
                <a:latin typeface="Tw Cen MT"/>
                <a:ea typeface="ヒラギノ角ゴ ProN W3" charset="-128"/>
                <a:sym typeface="American Typewriter" charset="0"/>
              </a:rPr>
              <a:t>	2006-04-24 09:19:32</a:t>
            </a:r>
          </a:p>
          <a:p>
            <a:pPr marL="0" lvl="1" defTabSz="913993">
              <a:defRPr/>
            </a:pPr>
            <a:r>
              <a:rPr lang="en-US" sz="1200" dirty="0">
                <a:solidFill>
                  <a:prstClr val="black"/>
                </a:solidFill>
                <a:latin typeface="Tw Cen MT"/>
                <a:ea typeface="ヒラギノ角ゴ ProN W3" charset="-128"/>
                <a:sym typeface="American Typewriter" charset="0"/>
              </a:rPr>
              <a:t>1234567  	computer science </a:t>
            </a:r>
            <a:r>
              <a:rPr lang="en-US" sz="1200" dirty="0" err="1">
                <a:solidFill>
                  <a:prstClr val="black"/>
                </a:solidFill>
                <a:latin typeface="Tw Cen MT"/>
                <a:ea typeface="ヒラギノ角ゴ ProN W3" charset="-128"/>
                <a:sym typeface="American Typewriter" charset="0"/>
              </a:rPr>
              <a:t>hci</a:t>
            </a:r>
            <a:r>
              <a:rPr lang="en-US" sz="1200" dirty="0">
                <a:solidFill>
                  <a:prstClr val="black"/>
                </a:solidFill>
                <a:latin typeface="Tw Cen MT"/>
                <a:ea typeface="ヒラギノ角ゴ ProN W3" charset="-128"/>
                <a:sym typeface="American Typewriter" charset="0"/>
              </a:rPr>
              <a:t>	2006-04-24 09:20:04	2	http://www.hcii.cmu.edu</a:t>
            </a:r>
          </a:p>
          <a:p>
            <a:pPr marL="0" lvl="1" defTabSz="913993">
              <a:defRPr/>
            </a:pPr>
            <a:r>
              <a:rPr lang="en-US" sz="1200" dirty="0">
                <a:solidFill>
                  <a:prstClr val="black"/>
                </a:solidFill>
                <a:latin typeface="Tw Cen MT"/>
                <a:ea typeface="ヒラギノ角ゴ ProN W3" charset="-128"/>
                <a:sym typeface="American Typewriter" charset="0"/>
              </a:rPr>
              <a:t>1234567  	</a:t>
            </a:r>
            <a:r>
              <a:rPr lang="en-US" sz="1200" dirty="0" err="1">
                <a:solidFill>
                  <a:prstClr val="black"/>
                </a:solidFill>
                <a:latin typeface="Tw Cen MT"/>
                <a:ea typeface="ヒラギノ角ゴ ProN W3" charset="-128"/>
                <a:sym typeface="American Typewriter" charset="0"/>
              </a:rPr>
              <a:t>seattle</a:t>
            </a:r>
            <a:r>
              <a:rPr lang="en-US" sz="1200" dirty="0">
                <a:solidFill>
                  <a:prstClr val="black"/>
                </a:solidFill>
                <a:latin typeface="Tw Cen MT"/>
                <a:ea typeface="ヒラギノ角ゴ ProN W3" charset="-128"/>
                <a:sym typeface="American Typewriter" charset="0"/>
              </a:rPr>
              <a:t> restaurants	2006-04-24 09:25:50	2	http://seattletimes.nwsource.com/rests</a:t>
            </a:r>
          </a:p>
          <a:p>
            <a:pPr marL="0" lvl="1" defTabSz="913993">
              <a:defRPr/>
            </a:pPr>
            <a:r>
              <a:rPr lang="en-US" sz="1200" dirty="0">
                <a:solidFill>
                  <a:prstClr val="black"/>
                </a:solidFill>
                <a:latin typeface="Tw Cen MT"/>
                <a:ea typeface="ヒラギノ角ゴ ProN W3" charset="-128"/>
                <a:sym typeface="American Typewriter" charset="0"/>
              </a:rPr>
              <a:t>1234567  	</a:t>
            </a:r>
            <a:r>
              <a:rPr lang="en-US" sz="1200" dirty="0" err="1">
                <a:solidFill>
                  <a:prstClr val="black"/>
                </a:solidFill>
                <a:latin typeface="Tw Cen MT"/>
                <a:ea typeface="ヒラギノ角ゴ ProN W3" charset="-128"/>
                <a:sym typeface="American Typewriter" charset="0"/>
              </a:rPr>
              <a:t>perlman</a:t>
            </a:r>
            <a:r>
              <a:rPr lang="en-US" sz="1200" dirty="0">
                <a:solidFill>
                  <a:prstClr val="black"/>
                </a:solidFill>
                <a:latin typeface="Tw Cen MT"/>
                <a:ea typeface="ヒラギノ角ゴ ProN W3" charset="-128"/>
                <a:sym typeface="American Typewriter" charset="0"/>
              </a:rPr>
              <a:t> </a:t>
            </a:r>
            <a:r>
              <a:rPr lang="en-US" sz="1200" dirty="0" err="1">
                <a:solidFill>
                  <a:prstClr val="black"/>
                </a:solidFill>
                <a:latin typeface="Tw Cen MT"/>
                <a:ea typeface="ヒラギノ角ゴ ProN W3" charset="-128"/>
                <a:sym typeface="American Typewriter" charset="0"/>
              </a:rPr>
              <a:t>montreal</a:t>
            </a:r>
            <a:r>
              <a:rPr lang="en-US" sz="1200" dirty="0">
                <a:solidFill>
                  <a:prstClr val="black"/>
                </a:solidFill>
                <a:latin typeface="Tw Cen MT"/>
                <a:ea typeface="ヒラギノ角ゴ ProN W3" charset="-128"/>
                <a:sym typeface="American Typewriter" charset="0"/>
              </a:rPr>
              <a:t>	2006-04-24 10:15:14	4	http://oldwww.acm.org/perlman/guide.html</a:t>
            </a:r>
          </a:p>
          <a:p>
            <a:pPr marL="0" lvl="1" defTabSz="913993">
              <a:defRPr/>
            </a:pPr>
            <a:r>
              <a:rPr lang="en-US" sz="1200" dirty="0">
                <a:solidFill>
                  <a:prstClr val="black"/>
                </a:solidFill>
                <a:latin typeface="Tw Cen MT"/>
                <a:ea typeface="ヒラギノ角ゴ ProN W3" charset="-128"/>
                <a:sym typeface="American Typewriter" charset="0"/>
              </a:rPr>
              <a:t>1234567	</a:t>
            </a:r>
            <a:r>
              <a:rPr lang="en-US" sz="1200" dirty="0" err="1">
                <a:solidFill>
                  <a:prstClr val="black"/>
                </a:solidFill>
                <a:latin typeface="Tw Cen MT"/>
                <a:ea typeface="ヒラギノ角ゴ ProN W3" charset="-128"/>
                <a:sym typeface="American Typewriter" charset="0"/>
              </a:rPr>
              <a:t>uw</a:t>
            </a:r>
            <a:r>
              <a:rPr lang="en-US" sz="1200" dirty="0">
                <a:solidFill>
                  <a:prstClr val="black"/>
                </a:solidFill>
                <a:latin typeface="Tw Cen MT"/>
                <a:ea typeface="ヒラギノ角ゴ ProN W3" charset="-128"/>
                <a:sym typeface="American Typewriter" charset="0"/>
              </a:rPr>
              <a:t> admissions notification	2006-05-20 13:13:13</a:t>
            </a:r>
          </a:p>
          <a:p>
            <a:pPr marL="0" lvl="1" defTabSz="913993">
              <a:defRPr/>
            </a:pPr>
            <a:r>
              <a:rPr lang="en-US" sz="1200" dirty="0">
                <a:solidFill>
                  <a:prstClr val="black"/>
                </a:solidFill>
                <a:latin typeface="Tw Cen MT"/>
                <a:ea typeface="ヒラギノ角ゴ ProN W3" charset="-128"/>
                <a:sym typeface="American Typewriter" charset="0"/>
              </a:rPr>
              <a:t>…</a:t>
            </a:r>
          </a:p>
        </p:txBody>
      </p:sp>
      <p:sp>
        <p:nvSpPr>
          <p:cNvPr id="2" name="Title 1">
            <a:extLst>
              <a:ext uri="{FF2B5EF4-FFF2-40B4-BE49-F238E27FC236}">
                <a16:creationId xmlns:a16="http://schemas.microsoft.com/office/drawing/2014/main" id="{0FEDDBE5-3BAB-4A29-8607-F52D5579A082}"/>
              </a:ext>
            </a:extLst>
          </p:cNvPr>
          <p:cNvSpPr>
            <a:spLocks noGrp="1"/>
          </p:cNvSpPr>
          <p:nvPr>
            <p:ph type="title"/>
          </p:nvPr>
        </p:nvSpPr>
        <p:spPr>
          <a:xfrm>
            <a:off x="2138572" y="230256"/>
            <a:ext cx="8149157" cy="989636"/>
          </a:xfrm>
        </p:spPr>
        <p:txBody>
          <a:bodyPr>
            <a:normAutofit/>
          </a:bodyPr>
          <a:lstStyle/>
          <a:p>
            <a:pPr>
              <a:defRPr/>
            </a:pPr>
            <a:r>
              <a:rPr lang="en-US" sz="4398" dirty="0"/>
              <a:t>AOL Search Dataset</a:t>
            </a:r>
          </a:p>
        </p:txBody>
      </p:sp>
      <p:pic>
        <p:nvPicPr>
          <p:cNvPr id="5" name="Picture 3">
            <a:extLst>
              <a:ext uri="{FF2B5EF4-FFF2-40B4-BE49-F238E27FC236}">
                <a16:creationId xmlns:a16="http://schemas.microsoft.com/office/drawing/2014/main" id="{A62DD863-A613-4BF3-9549-DDC06F9E89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733" y="1580266"/>
            <a:ext cx="5292936" cy="4786403"/>
          </a:xfrm>
          <a:prstGeom prst="rect">
            <a:avLst/>
          </a:prstGeom>
          <a:noFill/>
          <a:ln w="28575">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4" descr="C:\Users\teevan\AppData\Local\Microsoft\Windows\Temporary Internet Files\Content.IE5\4ZM8IHWJ\MC900052881[1].wmf">
            <a:extLst>
              <a:ext uri="{FF2B5EF4-FFF2-40B4-BE49-F238E27FC236}">
                <a16:creationId xmlns:a16="http://schemas.microsoft.com/office/drawing/2014/main" id="{06C861BB-1A4F-4D10-8121-55A0A6C79527}"/>
              </a:ext>
            </a:extLst>
          </p:cNvPr>
          <p:cNvPicPr>
            <a:picLocks noChangeAspect="1" noChangeArrowheads="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r="52616" b="26469"/>
          <a:stretch/>
        </p:blipFill>
        <p:spPr bwMode="auto">
          <a:xfrm>
            <a:off x="1754544" y="254447"/>
            <a:ext cx="456996" cy="889576"/>
          </a:xfrm>
          <a:prstGeom prst="rect">
            <a:avLst/>
          </a:prstGeom>
          <a:noFill/>
          <a:extLst>
            <a:ext uri="{909E8E84-426E-40DD-AFC4-6F175D3DCCD1}">
              <a14:hiddenFill xmlns:a14="http://schemas.microsoft.com/office/drawing/2010/main">
                <a:solidFill>
                  <a:srgbClr val="FFFFFF"/>
                </a:solidFill>
              </a14:hiddenFill>
            </a:ext>
          </a:extLst>
        </p:spPr>
      </p:pic>
      <p:sp>
        <p:nvSpPr>
          <p:cNvPr id="22535" name="TextBox 6">
            <a:extLst>
              <a:ext uri="{FF2B5EF4-FFF2-40B4-BE49-F238E27FC236}">
                <a16:creationId xmlns:a16="http://schemas.microsoft.com/office/drawing/2014/main" id="{4A3C0BC2-A74C-4FA5-A70F-55E8A1767C65}"/>
              </a:ext>
            </a:extLst>
          </p:cNvPr>
          <p:cNvSpPr txBox="1">
            <a:spLocks noChangeArrowheads="1"/>
          </p:cNvSpPr>
          <p:nvPr/>
        </p:nvSpPr>
        <p:spPr bwMode="auto">
          <a:xfrm>
            <a:off x="9122926" y="6496092"/>
            <a:ext cx="1495859" cy="28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rgbClr val="FFFFFF"/>
                </a:solidFill>
                <a:latin typeface="American Typewriter" charset="0"/>
                <a:ea typeface="ヒラギノ角ゴ ProN W3" charset="-128"/>
                <a:sym typeface="American Typewriter" charset="0"/>
              </a:defRPr>
            </a:lvl1pPr>
            <a:lvl2pPr marL="742950" indent="-285750">
              <a:defRPr sz="4000">
                <a:solidFill>
                  <a:srgbClr val="FFFFFF"/>
                </a:solidFill>
                <a:latin typeface="American Typewriter" charset="0"/>
                <a:ea typeface="ヒラギノ角ゴ ProN W3" charset="-128"/>
                <a:sym typeface="American Typewriter" charset="0"/>
              </a:defRPr>
            </a:lvl2pPr>
            <a:lvl3pPr marL="1143000" indent="-228600">
              <a:defRPr sz="4000">
                <a:solidFill>
                  <a:srgbClr val="FFFFFF"/>
                </a:solidFill>
                <a:latin typeface="American Typewriter" charset="0"/>
                <a:ea typeface="ヒラギノ角ゴ ProN W3" charset="-128"/>
                <a:sym typeface="American Typewriter" charset="0"/>
              </a:defRPr>
            </a:lvl3pPr>
            <a:lvl4pPr marL="1600200" indent="-228600">
              <a:defRPr sz="4000">
                <a:solidFill>
                  <a:srgbClr val="FFFFFF"/>
                </a:solidFill>
                <a:latin typeface="American Typewriter" charset="0"/>
                <a:ea typeface="ヒラギノ角ゴ ProN W3" charset="-128"/>
                <a:sym typeface="American Typewriter" charset="0"/>
              </a:defRPr>
            </a:lvl4pPr>
            <a:lvl5pPr marL="2057400" indent="-228600">
              <a:defRPr sz="4000">
                <a:solidFill>
                  <a:srgbClr val="FFFFFF"/>
                </a:solidFill>
                <a:latin typeface="American Typewriter" charset="0"/>
                <a:ea typeface="ヒラギノ角ゴ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角ゴ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角ゴ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角ゴ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角ゴ ProN W3" charset="-128"/>
                <a:sym typeface="American Typewriter" charset="0"/>
              </a:defRPr>
            </a:lvl9pPr>
          </a:lstStyle>
          <a:p>
            <a:pPr defTabSz="642668" eaLnBrk="0" hangingPunct="0"/>
            <a:r>
              <a:rPr lang="en-GB" altLang="en-US" sz="1265">
                <a:solidFill>
                  <a:srgbClr val="FF0000"/>
                </a:solidFill>
                <a:latin typeface="Arial" panose="020B0604020202020204" pitchFamily="34" charset="0"/>
                <a:cs typeface="Arial" panose="020B0604020202020204" pitchFamily="34" charset="0"/>
              </a:rPr>
              <a:t>Tnx Jamie Teevan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176E5-BFC7-4EF8-87BD-6F3E64822708}"/>
              </a:ext>
            </a:extLst>
          </p:cNvPr>
          <p:cNvSpPr>
            <a:spLocks noGrp="1"/>
          </p:cNvSpPr>
          <p:nvPr>
            <p:ph type="title"/>
          </p:nvPr>
        </p:nvSpPr>
        <p:spPr>
          <a:xfrm>
            <a:off x="2138572" y="230256"/>
            <a:ext cx="8149157" cy="989636"/>
          </a:xfrm>
        </p:spPr>
        <p:txBody>
          <a:bodyPr>
            <a:normAutofit/>
          </a:bodyPr>
          <a:lstStyle/>
          <a:p>
            <a:pPr>
              <a:defRPr/>
            </a:pPr>
            <a:r>
              <a:rPr lang="en-US" sz="4398" dirty="0"/>
              <a:t>AOL Search Dataset</a:t>
            </a:r>
          </a:p>
        </p:txBody>
      </p:sp>
      <p:sp>
        <p:nvSpPr>
          <p:cNvPr id="3" name="Content Placeholder 2">
            <a:extLst>
              <a:ext uri="{FF2B5EF4-FFF2-40B4-BE49-F238E27FC236}">
                <a16:creationId xmlns:a16="http://schemas.microsoft.com/office/drawing/2014/main" id="{F06F80B4-3B8C-4501-85D3-6231B33A0153}"/>
              </a:ext>
            </a:extLst>
          </p:cNvPr>
          <p:cNvSpPr>
            <a:spLocks noGrp="1"/>
          </p:cNvSpPr>
          <p:nvPr>
            <p:ph sz="quarter" idx="1"/>
          </p:nvPr>
        </p:nvSpPr>
        <p:spPr>
          <a:xfrm>
            <a:off x="2138572" y="1601465"/>
            <a:ext cx="8149157" cy="4492971"/>
          </a:xfrm>
        </p:spPr>
        <p:txBody>
          <a:bodyPr>
            <a:normAutofit/>
          </a:bodyPr>
          <a:lstStyle/>
          <a:p>
            <a:pPr marL="319900" indent="-319900">
              <a:spcBef>
                <a:spcPts val="700"/>
              </a:spcBef>
              <a:buFont typeface="Wingdings"/>
              <a:buChar char=""/>
              <a:defRPr/>
            </a:pPr>
            <a:r>
              <a:rPr lang="en-US" sz="2899" dirty="0" err="1"/>
              <a:t>Anonieme</a:t>
            </a:r>
            <a:r>
              <a:rPr lang="en-US" sz="2899" dirty="0"/>
              <a:t> IDs </a:t>
            </a:r>
            <a:r>
              <a:rPr lang="en-US" sz="2899" dirty="0" err="1"/>
              <a:t>geen</a:t>
            </a:r>
            <a:r>
              <a:rPr lang="en-US" sz="2899" dirty="0"/>
              <a:t> </a:t>
            </a:r>
            <a:r>
              <a:rPr lang="en-US" sz="2899" dirty="0" err="1"/>
              <a:t>garantie</a:t>
            </a:r>
            <a:r>
              <a:rPr lang="en-US" sz="2899" dirty="0"/>
              <a:t> </a:t>
            </a:r>
            <a:r>
              <a:rPr lang="en-US" sz="2899" dirty="0" err="1"/>
              <a:t>voor</a:t>
            </a:r>
            <a:r>
              <a:rPr lang="en-US" sz="2899" dirty="0"/>
              <a:t> </a:t>
            </a:r>
            <a:r>
              <a:rPr lang="en-US" sz="2899" dirty="0" err="1"/>
              <a:t>anonimiteit</a:t>
            </a:r>
            <a:endParaRPr lang="en-US" sz="2899" dirty="0"/>
          </a:p>
          <a:p>
            <a:pPr marL="639801" lvl="1" indent="-274201">
              <a:spcBef>
                <a:spcPts val="550"/>
              </a:spcBef>
              <a:buFont typeface="Wingdings 2"/>
              <a:buChar char=""/>
              <a:defRPr/>
            </a:pPr>
            <a:r>
              <a:rPr lang="en-US" sz="2599" dirty="0"/>
              <a:t>Logs </a:t>
            </a:r>
            <a:r>
              <a:rPr lang="en-US" sz="2599" dirty="0" err="1"/>
              <a:t>bevatten</a:t>
            </a:r>
            <a:r>
              <a:rPr lang="en-US" sz="2599" dirty="0"/>
              <a:t> direct </a:t>
            </a:r>
            <a:r>
              <a:rPr lang="en-US" sz="2599" dirty="0" err="1"/>
              <a:t>identificerende</a:t>
            </a:r>
            <a:r>
              <a:rPr lang="en-US" sz="2599" dirty="0"/>
              <a:t> </a:t>
            </a:r>
            <a:r>
              <a:rPr lang="en-US" sz="2599" dirty="0" err="1"/>
              <a:t>informatie</a:t>
            </a:r>
            <a:r>
              <a:rPr lang="en-US" sz="2599" dirty="0"/>
              <a:t>:</a:t>
            </a:r>
          </a:p>
          <a:p>
            <a:pPr marL="914002" lvl="2" indent="-228500">
              <a:spcBef>
                <a:spcPts val="500"/>
              </a:spcBef>
              <a:buFont typeface="Wingdings"/>
              <a:buChar char=""/>
              <a:defRPr/>
            </a:pPr>
            <a:r>
              <a:rPr lang="en-US" sz="2299" dirty="0" err="1"/>
              <a:t>Namen</a:t>
            </a:r>
            <a:r>
              <a:rPr lang="en-US" sz="2299" dirty="0"/>
              <a:t>, </a:t>
            </a:r>
            <a:r>
              <a:rPr lang="en-US" sz="2299" dirty="0" err="1"/>
              <a:t>telefoonnummers</a:t>
            </a:r>
            <a:r>
              <a:rPr lang="en-US" sz="2299" dirty="0"/>
              <a:t>, credit cards, BSNs</a:t>
            </a:r>
          </a:p>
          <a:p>
            <a:pPr marL="639801" lvl="1" indent="-274201">
              <a:spcBef>
                <a:spcPts val="550"/>
              </a:spcBef>
              <a:buFont typeface="Wingdings 2"/>
              <a:buChar char=""/>
              <a:defRPr/>
            </a:pPr>
            <a:r>
              <a:rPr lang="en-US" sz="2599" dirty="0"/>
              <a:t>Maar </a:t>
            </a:r>
            <a:r>
              <a:rPr lang="en-US" sz="2599" dirty="0" err="1"/>
              <a:t>ook</a:t>
            </a:r>
            <a:r>
              <a:rPr lang="en-US" sz="2599" dirty="0"/>
              <a:t> indirect </a:t>
            </a:r>
            <a:r>
              <a:rPr lang="en-US" sz="2599" dirty="0" err="1"/>
              <a:t>identificerende</a:t>
            </a:r>
            <a:r>
              <a:rPr lang="en-US" sz="2599" dirty="0"/>
              <a:t> </a:t>
            </a:r>
            <a:r>
              <a:rPr lang="en-US" sz="2599" dirty="0" err="1"/>
              <a:t>informatie</a:t>
            </a:r>
            <a:r>
              <a:rPr lang="en-US" sz="2599" dirty="0"/>
              <a:t>:</a:t>
            </a:r>
          </a:p>
          <a:p>
            <a:pPr marL="914002" lvl="2" indent="-228500">
              <a:spcBef>
                <a:spcPts val="500"/>
              </a:spcBef>
              <a:buFont typeface="Wingdings"/>
              <a:buChar char=""/>
              <a:defRPr/>
            </a:pPr>
            <a:r>
              <a:rPr lang="en-US" sz="2299" dirty="0"/>
              <a:t>Thelma’s </a:t>
            </a:r>
            <a:r>
              <a:rPr lang="en-US" sz="2299" dirty="0" err="1"/>
              <a:t>vragen</a:t>
            </a:r>
            <a:r>
              <a:rPr lang="en-US" sz="2299" dirty="0"/>
              <a:t> </a:t>
            </a:r>
            <a:r>
              <a:rPr lang="en-US" sz="2299" dirty="0" err="1"/>
              <a:t>uit</a:t>
            </a:r>
            <a:r>
              <a:rPr lang="en-US" sz="2299" dirty="0"/>
              <a:t> het NYT </a:t>
            </a:r>
            <a:r>
              <a:rPr lang="en-US" sz="2299" dirty="0" err="1"/>
              <a:t>artikel</a:t>
            </a:r>
            <a:endParaRPr lang="en-US" sz="2299" dirty="0"/>
          </a:p>
          <a:p>
            <a:pPr marL="914002" lvl="2" indent="-228500">
              <a:spcBef>
                <a:spcPts val="500"/>
              </a:spcBef>
              <a:buFont typeface="Wingdings"/>
              <a:buChar char=""/>
              <a:defRPr/>
            </a:pPr>
            <a:r>
              <a:rPr lang="en-US" sz="2299" dirty="0" err="1"/>
              <a:t>Geboortedatum</a:t>
            </a:r>
            <a:r>
              <a:rPr lang="en-US" sz="2299" dirty="0"/>
              <a:t>, </a:t>
            </a:r>
            <a:r>
              <a:rPr lang="en-US" sz="2299" dirty="0" err="1"/>
              <a:t>geslacht</a:t>
            </a:r>
            <a:r>
              <a:rPr lang="en-US" sz="2299" dirty="0"/>
              <a:t> </a:t>
            </a:r>
            <a:r>
              <a:rPr lang="en-US" sz="2299" dirty="0" err="1"/>
              <a:t>en</a:t>
            </a:r>
            <a:r>
              <a:rPr lang="en-US" sz="2299" dirty="0"/>
              <a:t> postcode is </a:t>
            </a:r>
            <a:r>
              <a:rPr lang="en-US" sz="2299" dirty="0" err="1"/>
              <a:t>voldoende</a:t>
            </a:r>
            <a:r>
              <a:rPr lang="en-US" sz="2299" dirty="0"/>
              <a:t> om 87% van de </a:t>
            </a:r>
            <a:r>
              <a:rPr lang="en-US" sz="2299" dirty="0" err="1"/>
              <a:t>Amerikanen</a:t>
            </a:r>
            <a:r>
              <a:rPr lang="en-US" sz="2299" dirty="0"/>
              <a:t> </a:t>
            </a:r>
            <a:r>
              <a:rPr lang="en-US" sz="2299" dirty="0" err="1"/>
              <a:t>uniek</a:t>
            </a:r>
            <a:r>
              <a:rPr lang="en-US" sz="2299" dirty="0"/>
              <a:t> </a:t>
            </a:r>
            <a:r>
              <a:rPr lang="en-US" sz="2299" dirty="0" err="1"/>
              <a:t>te</a:t>
            </a:r>
            <a:r>
              <a:rPr lang="en-US" sz="2299" dirty="0"/>
              <a:t> </a:t>
            </a:r>
            <a:r>
              <a:rPr lang="en-US" sz="2299" dirty="0" err="1"/>
              <a:t>identificeren</a:t>
            </a:r>
            <a:r>
              <a:rPr lang="en-US" sz="2299" dirty="0"/>
              <a:t>!</a:t>
            </a:r>
          </a:p>
        </p:txBody>
      </p:sp>
      <p:pic>
        <p:nvPicPr>
          <p:cNvPr id="4" name="Picture 4" descr="C:\Users\teevan\AppData\Local\Microsoft\Windows\Temporary Internet Files\Content.IE5\4ZM8IHWJ\MC900052881[1].wmf">
            <a:extLst>
              <a:ext uri="{FF2B5EF4-FFF2-40B4-BE49-F238E27FC236}">
                <a16:creationId xmlns:a16="http://schemas.microsoft.com/office/drawing/2014/main" id="{5CA959EC-D6EE-4F99-AD2D-B8FF8BEB24B6}"/>
              </a:ext>
            </a:extLst>
          </p:cNvPr>
          <p:cNvPicPr>
            <a:picLocks noChangeAspect="1" noChangeArrowheads="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r="52616" b="26469"/>
          <a:stretch/>
        </p:blipFill>
        <p:spPr bwMode="auto">
          <a:xfrm>
            <a:off x="1754544" y="254447"/>
            <a:ext cx="456996" cy="889576"/>
          </a:xfrm>
          <a:prstGeom prst="rect">
            <a:avLst/>
          </a:prstGeom>
          <a:noFill/>
          <a:extLst>
            <a:ext uri="{909E8E84-426E-40DD-AFC4-6F175D3DCCD1}">
              <a14:hiddenFill xmlns:a14="http://schemas.microsoft.com/office/drawing/2010/main">
                <a:solidFill>
                  <a:srgbClr val="FFFFFF"/>
                </a:solidFill>
              </a14:hiddenFill>
            </a:ext>
          </a:extLst>
        </p:spPr>
      </p:pic>
      <p:sp>
        <p:nvSpPr>
          <p:cNvPr id="24581" name="TextBox 4">
            <a:extLst>
              <a:ext uri="{FF2B5EF4-FFF2-40B4-BE49-F238E27FC236}">
                <a16:creationId xmlns:a16="http://schemas.microsoft.com/office/drawing/2014/main" id="{234943CD-92C3-4721-A90A-DBB6C0EE4269}"/>
              </a:ext>
            </a:extLst>
          </p:cNvPr>
          <p:cNvSpPr txBox="1">
            <a:spLocks noChangeArrowheads="1"/>
          </p:cNvSpPr>
          <p:nvPr/>
        </p:nvSpPr>
        <p:spPr bwMode="auto">
          <a:xfrm>
            <a:off x="8791870" y="6340742"/>
            <a:ext cx="1495859" cy="28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rgbClr val="FFFFFF"/>
                </a:solidFill>
                <a:latin typeface="American Typewriter" charset="0"/>
                <a:ea typeface="ヒラギノ角ゴ ProN W3" charset="-128"/>
                <a:sym typeface="American Typewriter" charset="0"/>
              </a:defRPr>
            </a:lvl1pPr>
            <a:lvl2pPr marL="742950" indent="-285750">
              <a:defRPr sz="4000">
                <a:solidFill>
                  <a:srgbClr val="FFFFFF"/>
                </a:solidFill>
                <a:latin typeface="American Typewriter" charset="0"/>
                <a:ea typeface="ヒラギノ角ゴ ProN W3" charset="-128"/>
                <a:sym typeface="American Typewriter" charset="0"/>
              </a:defRPr>
            </a:lvl2pPr>
            <a:lvl3pPr marL="1143000" indent="-228600">
              <a:defRPr sz="4000">
                <a:solidFill>
                  <a:srgbClr val="FFFFFF"/>
                </a:solidFill>
                <a:latin typeface="American Typewriter" charset="0"/>
                <a:ea typeface="ヒラギノ角ゴ ProN W3" charset="-128"/>
                <a:sym typeface="American Typewriter" charset="0"/>
              </a:defRPr>
            </a:lvl3pPr>
            <a:lvl4pPr marL="1600200" indent="-228600">
              <a:defRPr sz="4000">
                <a:solidFill>
                  <a:srgbClr val="FFFFFF"/>
                </a:solidFill>
                <a:latin typeface="American Typewriter" charset="0"/>
                <a:ea typeface="ヒラギノ角ゴ ProN W3" charset="-128"/>
                <a:sym typeface="American Typewriter" charset="0"/>
              </a:defRPr>
            </a:lvl4pPr>
            <a:lvl5pPr marL="2057400" indent="-228600">
              <a:defRPr sz="4000">
                <a:solidFill>
                  <a:srgbClr val="FFFFFF"/>
                </a:solidFill>
                <a:latin typeface="American Typewriter" charset="0"/>
                <a:ea typeface="ヒラギノ角ゴ ProN W3" charset="-128"/>
                <a:sym typeface="American Typewriter" charset="0"/>
              </a:defRPr>
            </a:lvl5pPr>
            <a:lvl6pPr marL="2514600" indent="-228600" eaLnBrk="0" fontAlgn="base" hangingPunct="0">
              <a:spcBef>
                <a:spcPct val="0"/>
              </a:spcBef>
              <a:spcAft>
                <a:spcPct val="0"/>
              </a:spcAft>
              <a:defRPr sz="4000">
                <a:solidFill>
                  <a:srgbClr val="FFFFFF"/>
                </a:solidFill>
                <a:latin typeface="American Typewriter" charset="0"/>
                <a:ea typeface="ヒラギノ角ゴ ProN W3" charset="-128"/>
                <a:sym typeface="American Typewriter" charset="0"/>
              </a:defRPr>
            </a:lvl6pPr>
            <a:lvl7pPr marL="2971800" indent="-228600" eaLnBrk="0" fontAlgn="base" hangingPunct="0">
              <a:spcBef>
                <a:spcPct val="0"/>
              </a:spcBef>
              <a:spcAft>
                <a:spcPct val="0"/>
              </a:spcAft>
              <a:defRPr sz="4000">
                <a:solidFill>
                  <a:srgbClr val="FFFFFF"/>
                </a:solidFill>
                <a:latin typeface="American Typewriter" charset="0"/>
                <a:ea typeface="ヒラギノ角ゴ ProN W3" charset="-128"/>
                <a:sym typeface="American Typewriter" charset="0"/>
              </a:defRPr>
            </a:lvl7pPr>
            <a:lvl8pPr marL="3429000" indent="-228600" eaLnBrk="0" fontAlgn="base" hangingPunct="0">
              <a:spcBef>
                <a:spcPct val="0"/>
              </a:spcBef>
              <a:spcAft>
                <a:spcPct val="0"/>
              </a:spcAft>
              <a:defRPr sz="4000">
                <a:solidFill>
                  <a:srgbClr val="FFFFFF"/>
                </a:solidFill>
                <a:latin typeface="American Typewriter" charset="0"/>
                <a:ea typeface="ヒラギノ角ゴ ProN W3" charset="-128"/>
                <a:sym typeface="American Typewriter" charset="0"/>
              </a:defRPr>
            </a:lvl8pPr>
            <a:lvl9pPr marL="3886200" indent="-228600" eaLnBrk="0" fontAlgn="base" hangingPunct="0">
              <a:spcBef>
                <a:spcPct val="0"/>
              </a:spcBef>
              <a:spcAft>
                <a:spcPct val="0"/>
              </a:spcAft>
              <a:defRPr sz="4000">
                <a:solidFill>
                  <a:srgbClr val="FFFFFF"/>
                </a:solidFill>
                <a:latin typeface="American Typewriter" charset="0"/>
                <a:ea typeface="ヒラギノ角ゴ ProN W3" charset="-128"/>
                <a:sym typeface="American Typewriter" charset="0"/>
              </a:defRPr>
            </a:lvl9pPr>
          </a:lstStyle>
          <a:p>
            <a:pPr defTabSz="642668" eaLnBrk="0" hangingPunct="0"/>
            <a:r>
              <a:rPr lang="en-GB" altLang="en-US" sz="1265" dirty="0" err="1">
                <a:solidFill>
                  <a:srgbClr val="FF0000"/>
                </a:solidFill>
                <a:latin typeface="Arial" panose="020B0604020202020204" pitchFamily="34" charset="0"/>
                <a:cs typeface="Arial" panose="020B0604020202020204" pitchFamily="34" charset="0"/>
              </a:rPr>
              <a:t>Tnx</a:t>
            </a:r>
            <a:r>
              <a:rPr lang="en-GB" altLang="en-US" sz="1265" dirty="0">
                <a:solidFill>
                  <a:srgbClr val="FF0000"/>
                </a:solidFill>
                <a:latin typeface="Arial" panose="020B0604020202020204" pitchFamily="34" charset="0"/>
                <a:cs typeface="Arial" panose="020B0604020202020204" pitchFamily="34" charset="0"/>
              </a:rPr>
              <a:t> Jamie </a:t>
            </a:r>
            <a:r>
              <a:rPr lang="en-GB" altLang="en-US" sz="1265" dirty="0" err="1">
                <a:solidFill>
                  <a:srgbClr val="FF0000"/>
                </a:solidFill>
                <a:latin typeface="Arial" panose="020B0604020202020204" pitchFamily="34" charset="0"/>
                <a:cs typeface="Arial" panose="020B0604020202020204" pitchFamily="34" charset="0"/>
              </a:rPr>
              <a:t>Teevan</a:t>
            </a:r>
            <a:endParaRPr lang="en-GB" altLang="en-US" sz="1265" dirty="0">
              <a:solidFill>
                <a:srgbClr val="FF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3D2F32-A5C0-4566-96A8-FE623EC024B4}"/>
              </a:ext>
            </a:extLst>
          </p:cNvPr>
          <p:cNvSpPr>
            <a:spLocks noGrp="1"/>
          </p:cNvSpPr>
          <p:nvPr>
            <p:ph type="ctrTitle"/>
          </p:nvPr>
        </p:nvSpPr>
        <p:spPr/>
        <p:txBody>
          <a:bodyPr/>
          <a:lstStyle/>
          <a:p>
            <a:r>
              <a:rPr lang="en-GB" dirty="0"/>
              <a:t>Bias &amp; Machine Learning</a:t>
            </a:r>
          </a:p>
        </p:txBody>
      </p:sp>
      <p:sp>
        <p:nvSpPr>
          <p:cNvPr id="2" name="Subtitle 1">
            <a:extLst>
              <a:ext uri="{FF2B5EF4-FFF2-40B4-BE49-F238E27FC236}">
                <a16:creationId xmlns:a16="http://schemas.microsoft.com/office/drawing/2014/main" id="{8C734790-52F1-4246-83C8-D43BEEF30DA2}"/>
              </a:ext>
            </a:extLst>
          </p:cNvPr>
          <p:cNvSpPr>
            <a:spLocks noGrp="1"/>
          </p:cNvSpPr>
          <p:nvPr>
            <p:ph type="subTitle" idx="1"/>
          </p:nvPr>
        </p:nvSpPr>
        <p:spPr/>
        <p:txBody>
          <a:bodyPr/>
          <a:lstStyle/>
          <a:p>
            <a:r>
              <a:rPr lang="en-GB" dirty="0"/>
              <a:t>Bias on the Web</a:t>
            </a:r>
          </a:p>
        </p:txBody>
      </p:sp>
    </p:spTree>
    <p:extLst>
      <p:ext uri="{BB962C8B-B14F-4D97-AF65-F5344CB8AC3E}">
        <p14:creationId xmlns:p14="http://schemas.microsoft.com/office/powerpoint/2010/main" val="4042382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4615F0E7-4D01-4158-B975-287525FCCB51}"/>
              </a:ext>
            </a:extLst>
          </p:cNvPr>
          <p:cNvSpPr>
            <a:spLocks noGrp="1" noChangeArrowheads="1"/>
          </p:cNvSpPr>
          <p:nvPr>
            <p:ph type="title"/>
          </p:nvPr>
        </p:nvSpPr>
        <p:spPr>
          <a:ln/>
        </p:spPr>
        <p:txBody>
          <a:bodyPr/>
          <a:lstStyle/>
          <a:p>
            <a:r>
              <a:rPr lang="nl-NL" altLang="en-US" dirty="0"/>
              <a:t>Outline</a:t>
            </a:r>
          </a:p>
        </p:txBody>
      </p:sp>
      <p:sp>
        <p:nvSpPr>
          <p:cNvPr id="5122" name="Rectangle 2">
            <a:extLst>
              <a:ext uri="{FF2B5EF4-FFF2-40B4-BE49-F238E27FC236}">
                <a16:creationId xmlns:a16="http://schemas.microsoft.com/office/drawing/2014/main" id="{377A6411-7ABC-41AB-8394-914E3A3E8CB6}"/>
              </a:ext>
            </a:extLst>
          </p:cNvPr>
          <p:cNvSpPr>
            <a:spLocks noGrp="1" noChangeArrowheads="1"/>
          </p:cNvSpPr>
          <p:nvPr>
            <p:ph idx="1"/>
          </p:nvPr>
        </p:nvSpPr>
        <p:spPr>
          <a:ln/>
        </p:spPr>
        <p:txBody>
          <a:bodyPr/>
          <a:lstStyle/>
          <a:p>
            <a:pPr>
              <a:buFont typeface="Wingdings" panose="05000000000000000000" pitchFamily="2" charset="2"/>
              <a:buChar char="§"/>
            </a:pPr>
            <a:r>
              <a:rPr lang="nl-NL" altLang="en-US" dirty="0"/>
              <a:t>Big Data</a:t>
            </a:r>
          </a:p>
          <a:p>
            <a:pPr lvl="1">
              <a:buFont typeface="Wingdings" panose="05000000000000000000" pitchFamily="2" charset="2"/>
              <a:buChar char="§"/>
            </a:pPr>
            <a:r>
              <a:rPr lang="nl-NL" altLang="en-US" dirty="0"/>
              <a:t>Waarom nou juist BIG data?!</a:t>
            </a:r>
          </a:p>
          <a:p>
            <a:pPr>
              <a:buFont typeface="Wingdings" panose="05000000000000000000" pitchFamily="2" charset="2"/>
              <a:buChar char="§"/>
            </a:pPr>
            <a:endParaRPr lang="nl-NL" altLang="en-US" dirty="0"/>
          </a:p>
          <a:p>
            <a:pPr>
              <a:buFont typeface="Wingdings" panose="05000000000000000000" pitchFamily="2" charset="2"/>
              <a:buChar char="§"/>
            </a:pPr>
            <a:r>
              <a:rPr lang="nl-NL" altLang="en-US" dirty="0"/>
              <a:t>Bias on the Web</a:t>
            </a:r>
          </a:p>
          <a:p>
            <a:pPr>
              <a:buFont typeface="Wingdings" panose="05000000000000000000" pitchFamily="2" charset="2"/>
              <a:buChar char="§"/>
            </a:pPr>
            <a:r>
              <a:rPr lang="nl-NL" altLang="en-US" dirty="0"/>
              <a:t>Bias in Search Engines</a:t>
            </a:r>
          </a:p>
          <a:p>
            <a:pPr lvl="1">
              <a:buFont typeface="Wingdings" panose="05000000000000000000" pitchFamily="2" charset="2"/>
              <a:buChar char="§"/>
            </a:pPr>
            <a:r>
              <a:rPr lang="nl-NL" altLang="en-US" dirty="0" err="1"/>
              <a:t>Quantifying</a:t>
            </a:r>
            <a:r>
              <a:rPr lang="nl-NL" altLang="en-US" dirty="0"/>
              <a:t> Bias </a:t>
            </a:r>
            <a:r>
              <a:rPr lang="nl-NL" altLang="en-US" dirty="0" err="1"/>
              <a:t>using</a:t>
            </a:r>
            <a:r>
              <a:rPr lang="nl-NL" altLang="en-US" dirty="0"/>
              <a:t> </a:t>
            </a:r>
            <a:r>
              <a:rPr lang="nl-NL" altLang="en-US" dirty="0" err="1"/>
              <a:t>Retrievability</a:t>
            </a:r>
            <a:endParaRPr lang="nl-NL" altLang="en-US" dirty="0"/>
          </a:p>
          <a:p>
            <a:pPr>
              <a:buFont typeface="Wingdings" panose="05000000000000000000" pitchFamily="2" charset="2"/>
              <a:buChar char="§"/>
            </a:pPr>
            <a:endParaRPr lang="nl-NL" altLang="en-US" dirty="0"/>
          </a:p>
          <a:p>
            <a:pPr>
              <a:buFont typeface="Wingdings" panose="05000000000000000000" pitchFamily="2" charset="2"/>
              <a:buChar char="§"/>
            </a:pPr>
            <a:r>
              <a:rPr lang="nl-NL" altLang="en-US" dirty="0"/>
              <a:t>Bias in Word Embeddings</a:t>
            </a:r>
          </a:p>
          <a:p>
            <a:pPr lvl="1">
              <a:buFont typeface="Wingdings" panose="05000000000000000000" pitchFamily="2" charset="2"/>
              <a:buChar char="§"/>
            </a:pPr>
            <a:r>
              <a:rPr lang="nl-NL" altLang="en-US" dirty="0">
                <a:hlinkClick r:id="rId3"/>
              </a:rPr>
              <a:t>informagus.nl/edu/cpo/</a:t>
            </a:r>
            <a:endParaRPr lang="nl-NL" altLang="en-US"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A83D5-7C66-4580-8F0B-8244BFF0FB0D}"/>
              </a:ext>
            </a:extLst>
          </p:cNvPr>
          <p:cNvSpPr>
            <a:spLocks noGrp="1"/>
          </p:cNvSpPr>
          <p:nvPr>
            <p:ph type="title"/>
          </p:nvPr>
        </p:nvSpPr>
        <p:spPr/>
        <p:txBody>
          <a:bodyPr/>
          <a:lstStyle/>
          <a:p>
            <a:r>
              <a:rPr lang="en-GB" dirty="0"/>
              <a:t>Computers Struggling with Text</a:t>
            </a:r>
          </a:p>
        </p:txBody>
      </p:sp>
      <p:sp>
        <p:nvSpPr>
          <p:cNvPr id="3" name="Content Placeholder 2">
            <a:extLst>
              <a:ext uri="{FF2B5EF4-FFF2-40B4-BE49-F238E27FC236}">
                <a16:creationId xmlns:a16="http://schemas.microsoft.com/office/drawing/2014/main" id="{FD570159-347E-4301-9769-6687B9F6E72E}"/>
              </a:ext>
            </a:extLst>
          </p:cNvPr>
          <p:cNvSpPr>
            <a:spLocks noGrp="1"/>
          </p:cNvSpPr>
          <p:nvPr>
            <p:ph idx="1"/>
          </p:nvPr>
        </p:nvSpPr>
        <p:spPr/>
        <p:txBody>
          <a:bodyPr/>
          <a:lstStyle/>
          <a:p>
            <a:pPr>
              <a:buFont typeface="Wingdings" panose="05000000000000000000" pitchFamily="2" charset="2"/>
              <a:buChar char="§"/>
            </a:pPr>
            <a:r>
              <a:rPr lang="en-GB" dirty="0"/>
              <a:t>Microsoft Tay:</a:t>
            </a:r>
            <a:br>
              <a:rPr lang="en-GB" dirty="0"/>
            </a:br>
            <a:r>
              <a:rPr lang="en-GB" dirty="0">
                <a:hlinkClick r:id="rId2"/>
              </a:rPr>
              <a:t>chatbotslife.com/the-accountability-of-ai-case-study-microsofts-tay-experiment-ad577015181f</a:t>
            </a:r>
            <a:r>
              <a:rPr lang="en-GB" dirty="0"/>
              <a:t> </a:t>
            </a:r>
            <a:br>
              <a:rPr lang="en-GB" dirty="0"/>
            </a:br>
            <a:r>
              <a:rPr lang="en-GB" dirty="0">
                <a:hlinkClick r:id="rId3"/>
              </a:rPr>
              <a:t>spectrum.ieee.org/in-2016-microsofts-racist-chatbot-revealed-the-dangers-of-online-conversation</a:t>
            </a:r>
            <a:endParaRPr lang="en-GB" dirty="0"/>
          </a:p>
          <a:p>
            <a:pPr>
              <a:buFont typeface="Wingdings" panose="05000000000000000000" pitchFamily="2" charset="2"/>
              <a:buChar char="§"/>
            </a:pPr>
            <a:endParaRPr lang="en-GB" dirty="0"/>
          </a:p>
          <a:p>
            <a:pPr>
              <a:buFont typeface="Wingdings" panose="05000000000000000000" pitchFamily="2" charset="2"/>
              <a:buChar char="§"/>
            </a:pPr>
            <a:endParaRPr lang="en-GB" dirty="0"/>
          </a:p>
          <a:p>
            <a:pPr>
              <a:buFont typeface="Wingdings" panose="05000000000000000000" pitchFamily="2" charset="2"/>
              <a:buChar char="§"/>
            </a:pPr>
            <a:endParaRPr lang="en-GB" dirty="0"/>
          </a:p>
          <a:p>
            <a:pPr>
              <a:buFont typeface="Wingdings" panose="05000000000000000000" pitchFamily="2" charset="2"/>
              <a:buChar char="§"/>
            </a:pPr>
            <a:endParaRPr lang="en-GB" dirty="0"/>
          </a:p>
          <a:p>
            <a:pPr>
              <a:buFont typeface="Wingdings" panose="05000000000000000000" pitchFamily="2" charset="2"/>
              <a:buChar char="§"/>
            </a:pPr>
            <a:endParaRPr lang="en-GB" dirty="0"/>
          </a:p>
          <a:p>
            <a:pPr>
              <a:buFont typeface="Wingdings" panose="05000000000000000000" pitchFamily="2" charset="2"/>
              <a:buChar char="§"/>
            </a:pPr>
            <a:endParaRPr lang="en-GB" dirty="0"/>
          </a:p>
          <a:p>
            <a:pPr>
              <a:buFont typeface="Wingdings" panose="05000000000000000000" pitchFamily="2" charset="2"/>
              <a:buChar char="§"/>
            </a:pPr>
            <a:endParaRPr lang="en-GB" dirty="0"/>
          </a:p>
          <a:p>
            <a:pPr>
              <a:buFont typeface="Wingdings" panose="05000000000000000000" pitchFamily="2" charset="2"/>
              <a:buChar char="§"/>
            </a:pPr>
            <a:endParaRPr lang="en-GB" dirty="0"/>
          </a:p>
          <a:p>
            <a:pPr>
              <a:buFont typeface="Wingdings" panose="05000000000000000000" pitchFamily="2" charset="2"/>
              <a:buChar char="§"/>
            </a:pPr>
            <a:endParaRPr lang="en-GB" dirty="0"/>
          </a:p>
          <a:p>
            <a:pPr>
              <a:buFont typeface="Wingdings" panose="05000000000000000000" pitchFamily="2" charset="2"/>
              <a:buChar char="§"/>
            </a:pPr>
            <a:endParaRPr lang="en-GB" dirty="0"/>
          </a:p>
          <a:p>
            <a:pPr>
              <a:buFont typeface="Wingdings" panose="05000000000000000000" pitchFamily="2" charset="2"/>
              <a:buChar char="§"/>
            </a:pPr>
            <a:r>
              <a:rPr lang="en-GB" dirty="0"/>
              <a:t>Amazon’s AI recruiting tool:</a:t>
            </a:r>
            <a:br>
              <a:rPr lang="en-GB" dirty="0"/>
            </a:br>
            <a:r>
              <a:rPr lang="en-GB" dirty="0">
                <a:hlinkClick r:id="rId4"/>
              </a:rPr>
              <a:t>reuters.com/article/us-amazon-com-jobs-automation-insight/amazon-scraps-secret-ai-recruiting-tool-that-showed-bias-against-women-idUSKCN1MK08G</a:t>
            </a:r>
            <a:r>
              <a:rPr lang="en-GB" dirty="0"/>
              <a:t> </a:t>
            </a:r>
          </a:p>
          <a:p>
            <a:endParaRPr lang="en-GB" dirty="0"/>
          </a:p>
          <a:p>
            <a:endParaRPr lang="en-GB" dirty="0"/>
          </a:p>
        </p:txBody>
      </p:sp>
      <p:pic>
        <p:nvPicPr>
          <p:cNvPr id="5" name="Picture 4">
            <a:extLst>
              <a:ext uri="{FF2B5EF4-FFF2-40B4-BE49-F238E27FC236}">
                <a16:creationId xmlns:a16="http://schemas.microsoft.com/office/drawing/2014/main" id="{7481807D-9BD8-4D29-994B-A6097923E70A}"/>
              </a:ext>
            </a:extLst>
          </p:cNvPr>
          <p:cNvPicPr>
            <a:picLocks noChangeAspect="1"/>
          </p:cNvPicPr>
          <p:nvPr/>
        </p:nvPicPr>
        <p:blipFill>
          <a:blip r:embed="rId5"/>
          <a:stretch>
            <a:fillRect/>
          </a:stretch>
        </p:blipFill>
        <p:spPr>
          <a:xfrm>
            <a:off x="1452562" y="2471737"/>
            <a:ext cx="9286875" cy="1914525"/>
          </a:xfrm>
          <a:prstGeom prst="rect">
            <a:avLst/>
          </a:prstGeom>
        </p:spPr>
      </p:pic>
    </p:spTree>
    <p:extLst>
      <p:ext uri="{BB962C8B-B14F-4D97-AF65-F5344CB8AC3E}">
        <p14:creationId xmlns:p14="http://schemas.microsoft.com/office/powerpoint/2010/main" val="2257263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3">
            <a:extLst>
              <a:ext uri="{FF2B5EF4-FFF2-40B4-BE49-F238E27FC236}">
                <a16:creationId xmlns:a16="http://schemas.microsoft.com/office/drawing/2014/main" id="{56122C19-D6A7-4985-A691-9BB14C568FC1}"/>
              </a:ext>
            </a:extLst>
          </p:cNvPr>
          <p:cNvPicPr>
            <a:picLocks noGrp="1" noChangeAspect="1"/>
          </p:cNvPicPr>
          <p:nvPr>
            <p:ph idx="4294967295"/>
          </p:nvPr>
        </p:nvPicPr>
        <p:blipFill>
          <a:blip r:embed="rId2"/>
          <a:stretch>
            <a:fillRect/>
          </a:stretch>
        </p:blipFill>
        <p:spPr>
          <a:xfrm>
            <a:off x="-1" y="0"/>
            <a:ext cx="5129328" cy="6861257"/>
          </a:xfrm>
          <a:prstGeom prst="rect">
            <a:avLst/>
          </a:prstGeom>
        </p:spPr>
      </p:pic>
      <p:sp>
        <p:nvSpPr>
          <p:cNvPr id="13" name="Rectangle 4">
            <a:extLst>
              <a:ext uri="{FF2B5EF4-FFF2-40B4-BE49-F238E27FC236}">
                <a16:creationId xmlns:a16="http://schemas.microsoft.com/office/drawing/2014/main" id="{AA654F0E-36E8-4726-9B1E-AE749E9CE9F1}"/>
              </a:ext>
            </a:extLst>
          </p:cNvPr>
          <p:cNvSpPr>
            <a:spLocks noChangeArrowheads="1"/>
          </p:cNvSpPr>
          <p:nvPr/>
        </p:nvSpPr>
        <p:spPr bwMode="auto">
          <a:xfrm>
            <a:off x="2229240" y="1291909"/>
            <a:ext cx="16438340" cy="24879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4273" tIns="32136" rIns="64273" bIns="32136" numCol="1" anchor="ctr" anchorCtr="0" compatLnSpc="1">
            <a:prstTxWarp prst="textNoShape">
              <a:avLst/>
            </a:prstTxWarp>
            <a:spAutoFit/>
          </a:bodyPr>
          <a:lstStyle/>
          <a:p>
            <a:pPr defTabSz="321366" fontAlgn="base">
              <a:spcBef>
                <a:spcPct val="0"/>
              </a:spcBef>
              <a:spcAft>
                <a:spcPct val="0"/>
              </a:spcAft>
              <a:buClr>
                <a:srgbClr val="000000"/>
              </a:buClr>
              <a:buSzPct val="100000"/>
            </a:pPr>
            <a:r>
              <a:rPr lang="en-GB" altLang="en-US" sz="633" b="1">
                <a:solidFill>
                  <a:srgbClr val="FFFFFF"/>
                </a:solidFill>
                <a:latin typeface="American Typewriter" charset="0"/>
                <a:cs typeface="ヒラギノ角ゴ ProN W3" charset="0"/>
              </a:rPr>
              <a:t>Key Insights</a:t>
            </a:r>
          </a:p>
          <a:p>
            <a:pPr defTabSz="321366" eaLnBrk="0" fontAlgn="base" hangingPunct="0">
              <a:spcBef>
                <a:spcPct val="0"/>
              </a:spcBef>
              <a:spcAft>
                <a:spcPct val="0"/>
              </a:spcAft>
            </a:pPr>
            <a:r>
              <a:rPr lang="en-GB" altLang="en-US" sz="562">
                <a:solidFill>
                  <a:srgbClr val="FFFFFF"/>
                </a:solidFill>
                <a:latin typeface="American Typewriter" charset="0"/>
                <a:cs typeface="ヒラギノ角ゴ ProN W3" charset="0"/>
              </a:rPr>
              <a:t>  </a:t>
            </a:r>
            <a:endParaRPr lang="en-GB" altLang="en-US" sz="4850">
              <a:solidFill>
                <a:srgbClr val="FFFFFF"/>
              </a:solidFill>
              <a:latin typeface="American Typewriter" charset="0"/>
              <a:cs typeface="ヒラギノ角ゴ ProN W3" charset="0"/>
            </a:endParaRPr>
          </a:p>
        </p:txBody>
      </p:sp>
      <p:pic>
        <p:nvPicPr>
          <p:cNvPr id="14" name="Picture 5" descr="ins01.gif">
            <a:extLst>
              <a:ext uri="{FF2B5EF4-FFF2-40B4-BE49-F238E27FC236}">
                <a16:creationId xmlns:a16="http://schemas.microsoft.com/office/drawing/2014/main" id="{322FF112-23D5-4620-AC67-76CE3E6E0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165" y="275351"/>
            <a:ext cx="5410478" cy="2530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81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42476CF5-C169-46C8-8741-0860F3057932}"/>
              </a:ext>
            </a:extLst>
          </p:cNvPr>
          <p:cNvSpPr>
            <a:spLocks noGrp="1" noChangeArrowheads="1"/>
          </p:cNvSpPr>
          <p:nvPr>
            <p:ph type="title"/>
          </p:nvPr>
        </p:nvSpPr>
        <p:spPr>
          <a:ln/>
        </p:spPr>
        <p:txBody>
          <a:bodyPr/>
          <a:lstStyle/>
          <a:p>
            <a:r>
              <a:rPr lang="en-US" altLang="en-US" dirty="0"/>
              <a:t>Bias on the Web – Highlights </a:t>
            </a:r>
          </a:p>
        </p:txBody>
      </p:sp>
      <p:sp>
        <p:nvSpPr>
          <p:cNvPr id="6146" name="Rectangle 2">
            <a:extLst>
              <a:ext uri="{FF2B5EF4-FFF2-40B4-BE49-F238E27FC236}">
                <a16:creationId xmlns:a16="http://schemas.microsoft.com/office/drawing/2014/main" id="{715FC55B-A93B-4AC2-BA1A-2DE5CD071F13}"/>
              </a:ext>
            </a:extLst>
          </p:cNvPr>
          <p:cNvSpPr>
            <a:spLocks noGrp="1" noChangeArrowheads="1"/>
          </p:cNvSpPr>
          <p:nvPr>
            <p:ph idx="1"/>
          </p:nvPr>
        </p:nvSpPr>
        <p:spPr>
          <a:ln/>
        </p:spPr>
        <p:txBody>
          <a:bodyPr/>
          <a:lstStyle/>
          <a:p>
            <a:pPr>
              <a:buFont typeface="Wingdings" panose="05000000000000000000" pitchFamily="2" charset="2"/>
              <a:buChar char="§"/>
            </a:pPr>
            <a:r>
              <a:rPr lang="en-US" altLang="en-US" dirty="0"/>
              <a:t>Activity Bias</a:t>
            </a:r>
          </a:p>
          <a:p>
            <a:pPr marL="324000" lvl="1" indent="0">
              <a:buNone/>
            </a:pPr>
            <a:r>
              <a:rPr lang="en-US" altLang="en-US" i="1" dirty="0"/>
              <a:t>In many collections, a few contributors create half the data:</a:t>
            </a:r>
          </a:p>
          <a:p>
            <a:pPr lvl="1">
              <a:buFont typeface="Wingdings" panose="05000000000000000000" pitchFamily="2" charset="2"/>
              <a:buChar char="§"/>
            </a:pPr>
            <a:r>
              <a:rPr lang="en-US" altLang="en-US" dirty="0"/>
              <a:t>Two Twitter datasets: </a:t>
            </a:r>
            <a:br>
              <a:rPr lang="en-US" altLang="en-US" dirty="0"/>
            </a:br>
            <a:r>
              <a:rPr lang="en-US" altLang="en-US" dirty="0"/>
              <a:t>0.05% of the most popular people attracted almost 50% of the participants in the 1st and 2% of the users generated 50% of the tweets in the 2nd dataset</a:t>
            </a:r>
          </a:p>
          <a:p>
            <a:pPr lvl="1">
              <a:buFont typeface="Wingdings" panose="05000000000000000000" pitchFamily="2" charset="2"/>
              <a:buChar char="§"/>
            </a:pPr>
            <a:r>
              <a:rPr lang="en-US" altLang="en-US" dirty="0"/>
              <a:t>Facebook dataset: </a:t>
            </a:r>
            <a:br>
              <a:rPr lang="en-US" altLang="en-US" dirty="0"/>
            </a:br>
            <a:r>
              <a:rPr lang="en-US" altLang="en-US" dirty="0"/>
              <a:t>7% of active users produced 50% of the posts</a:t>
            </a:r>
          </a:p>
          <a:p>
            <a:pPr lvl="1">
              <a:buFont typeface="Wingdings" panose="05000000000000000000" pitchFamily="2" charset="2"/>
              <a:buChar char="§"/>
            </a:pPr>
            <a:r>
              <a:rPr lang="en-US" altLang="en-US" dirty="0"/>
              <a:t>Amazon reviews dataset:</a:t>
            </a:r>
            <a:br>
              <a:rPr lang="en-US" altLang="en-US" dirty="0"/>
            </a:br>
            <a:r>
              <a:rPr lang="en-US" altLang="en-US" dirty="0"/>
              <a:t>4% of active users produced 50% of reviews (fraud?)</a:t>
            </a:r>
          </a:p>
          <a:p>
            <a:pPr lvl="1">
              <a:buFont typeface="Wingdings" panose="05000000000000000000" pitchFamily="2" charset="2"/>
              <a:buChar char="§"/>
            </a:pPr>
            <a:r>
              <a:rPr lang="en-US" altLang="en-US" dirty="0"/>
              <a:t>Wikipedia: </a:t>
            </a:r>
            <a:br>
              <a:rPr lang="en-US" altLang="en-US" dirty="0"/>
            </a:br>
            <a:r>
              <a:rPr lang="en-US" altLang="en-US" dirty="0"/>
              <a:t>2000 people (0.04% of registered editors) wrote half of the entries of English Wikipedia</a:t>
            </a:r>
          </a:p>
          <a:p>
            <a:pPr lvl="2">
              <a:buFont typeface="Wingdings" panose="05000000000000000000" pitchFamily="2" charset="2"/>
              <a:buChar char="§"/>
            </a:pPr>
            <a:endParaRPr lang="en-US" altLang="en-US" dirty="0"/>
          </a:p>
          <a:p>
            <a:pPr>
              <a:buFont typeface="Wingdings" panose="05000000000000000000" pitchFamily="2" charset="2"/>
              <a:buChar char="§"/>
            </a:pPr>
            <a:r>
              <a:rPr lang="en-US" altLang="en-US" dirty="0"/>
              <a:t>A “Digital Desert” of Web content no-one ever sees</a:t>
            </a:r>
          </a:p>
          <a:p>
            <a:pPr lvl="2"/>
            <a:endParaRPr lang="en-US" altLang="en-US" dirty="0"/>
          </a:p>
        </p:txBody>
      </p:sp>
    </p:spTree>
    <p:extLst>
      <p:ext uri="{BB962C8B-B14F-4D97-AF65-F5344CB8AC3E}">
        <p14:creationId xmlns:p14="http://schemas.microsoft.com/office/powerpoint/2010/main" val="316028105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42476CF5-C169-46C8-8741-0860F3057932}"/>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dirty="0"/>
              <a:t>Bias on the Web – Highlights </a:t>
            </a:r>
          </a:p>
        </p:txBody>
      </p:sp>
      <p:sp>
        <p:nvSpPr>
          <p:cNvPr id="6146" name="Rectangle 2">
            <a:extLst>
              <a:ext uri="{FF2B5EF4-FFF2-40B4-BE49-F238E27FC236}">
                <a16:creationId xmlns:a16="http://schemas.microsoft.com/office/drawing/2014/main" id="{715FC55B-A93B-4AC2-BA1A-2DE5CD071F13}"/>
              </a:ext>
            </a:extLst>
          </p:cNvPr>
          <p:cNvSpPr>
            <a:spLocks noGrp="1" noChangeArrowheads="1"/>
          </p:cNvSpPr>
          <p:nvPr>
            <p:ph idx="1"/>
          </p:nvPr>
        </p:nvSpPr>
        <p:spPr>
          <a:ln/>
        </p:spPr>
        <p:txBody>
          <a:bodyPr/>
          <a:lstStyle/>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Data Bias</a:t>
            </a:r>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50% of popular web sites are in English…</a:t>
            </a:r>
          </a:p>
          <a:p>
            <a:pPr marL="281195" lvl="1" indent="0">
              <a:buSzPct val="125000"/>
              <a:buNone/>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					… but the percentage of native English speakers is only 5%,</a:t>
            </a:r>
            <a:br>
              <a:rPr lang="en-US" altLang="en-US" dirty="0"/>
            </a:br>
            <a:r>
              <a:rPr lang="en-US" altLang="en-US" dirty="0"/>
              <a:t>			all English speakers 13% </a:t>
            </a:r>
            <a:r>
              <a:rPr lang="en-US" altLang="en-US" sz="1406" dirty="0"/>
              <a:t>(Disclaimer: stated source is Wikipedia.)</a:t>
            </a:r>
            <a:endParaRPr lang="en-US" altLang="en-US" dirty="0"/>
          </a:p>
          <a:p>
            <a:pPr marL="812342" lvl="2"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81195" lvl="1" indent="0">
              <a:buSzPct val="125000"/>
              <a:buNone/>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i="1" dirty="0"/>
              <a:t>Example drawn from my own research:</a:t>
            </a:r>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b="1" dirty="0"/>
              <a:t>Bias:</a:t>
            </a:r>
            <a:r>
              <a:rPr lang="en-US" altLang="en-US" dirty="0"/>
              <a:t> Point-Of-Interest (POI) recommendation using geo-tagged Flickr photos: </a:t>
            </a:r>
            <a:br>
              <a:rPr lang="en-US" altLang="en-US" dirty="0"/>
            </a:br>
            <a:r>
              <a:rPr lang="en-US" altLang="en-US" dirty="0"/>
              <a:t>everyone visiting Paris visits the Eiffel Tower…</a:t>
            </a:r>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b="1" dirty="0"/>
              <a:t>Consequence:</a:t>
            </a:r>
            <a:r>
              <a:rPr lang="en-US" altLang="en-US" dirty="0"/>
              <a:t> optimizing for a data driven performance measure (e.g., accuracy) forces the approach to recommend the Eiffel Tower </a:t>
            </a:r>
            <a:r>
              <a:rPr lang="en-US" altLang="en-US" i="1" dirty="0"/>
              <a:t>even if this is a useless recommendation!</a:t>
            </a:r>
          </a:p>
        </p:txBody>
      </p:sp>
    </p:spTree>
    <p:extLst>
      <p:ext uri="{BB962C8B-B14F-4D97-AF65-F5344CB8AC3E}">
        <p14:creationId xmlns:p14="http://schemas.microsoft.com/office/powerpoint/2010/main" val="18702338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42476CF5-C169-46C8-8741-0860F3057932}"/>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dirty="0"/>
              <a:t>Bias on the Web – Highlights </a:t>
            </a:r>
          </a:p>
        </p:txBody>
      </p:sp>
      <p:sp>
        <p:nvSpPr>
          <p:cNvPr id="6146" name="Rectangle 2">
            <a:extLst>
              <a:ext uri="{FF2B5EF4-FFF2-40B4-BE49-F238E27FC236}">
                <a16:creationId xmlns:a16="http://schemas.microsoft.com/office/drawing/2014/main" id="{715FC55B-A93B-4AC2-BA1A-2DE5CD071F13}"/>
              </a:ext>
            </a:extLst>
          </p:cNvPr>
          <p:cNvSpPr>
            <a:spLocks noGrp="1" noChangeArrowheads="1"/>
          </p:cNvSpPr>
          <p:nvPr>
            <p:ph idx="1"/>
          </p:nvPr>
        </p:nvSpPr>
        <p:spPr>
          <a:ln/>
        </p:spPr>
        <p:txBody>
          <a:bodyPr/>
          <a:lstStyle/>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UI/UX influence on collected data:</a:t>
            </a:r>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Presentation Bias</a:t>
            </a:r>
          </a:p>
          <a:p>
            <a:pPr marL="812342" lvl="2"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i="1" dirty="0"/>
              <a:t>You can only click on what you see!</a:t>
            </a:r>
          </a:p>
          <a:p>
            <a:pPr marL="812342" lvl="2"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i="1" dirty="0"/>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Position Bias</a:t>
            </a:r>
          </a:p>
          <a:p>
            <a:pPr marL="812342" lvl="2"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i="1" dirty="0"/>
              <a:t>You only see where you look!</a:t>
            </a:r>
            <a:endParaRPr lang="en-US" altLang="en-US" dirty="0"/>
          </a:p>
          <a:p>
            <a:pPr marL="812342" lvl="2"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i="1"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b="1" dirty="0"/>
              <a:t>Click distributions only useful when de-biased!</a:t>
            </a:r>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b="1"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Second-order bias in personalization of information services: </a:t>
            </a:r>
            <a:br>
              <a:rPr lang="en-US" altLang="en-US" dirty="0"/>
            </a:br>
            <a:r>
              <a:rPr lang="en-US" altLang="en-US" dirty="0"/>
              <a:t>biasing content to our own pre-existing selection biases?</a:t>
            </a:r>
          </a:p>
        </p:txBody>
      </p:sp>
    </p:spTree>
    <p:extLst>
      <p:ext uri="{BB962C8B-B14F-4D97-AF65-F5344CB8AC3E}">
        <p14:creationId xmlns:p14="http://schemas.microsoft.com/office/powerpoint/2010/main" val="12860827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9C428C88-0E68-4965-BAAA-3BF8EDE0659E}"/>
              </a:ext>
            </a:extLst>
          </p:cNvPr>
          <p:cNvSpPr>
            <a:spLocks noGrp="1" noChangeArrowheads="1"/>
          </p:cNvSpPr>
          <p:nvPr>
            <p:ph type="ctrTitle"/>
          </p:nvPr>
        </p:nvSpPr>
        <p:spPr>
          <a:xfrm>
            <a:off x="491868" y="607039"/>
            <a:ext cx="11190615" cy="1758891"/>
          </a:xfrm>
        </p:spPr>
        <p:txBody>
          <a:bodyPr anchor="b">
            <a:normAutofit/>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dirty="0"/>
              <a:t>Question:</a:t>
            </a:r>
          </a:p>
        </p:txBody>
      </p:sp>
      <p:sp>
        <p:nvSpPr>
          <p:cNvPr id="30722" name="Rectangle 2">
            <a:extLst>
              <a:ext uri="{FF2B5EF4-FFF2-40B4-BE49-F238E27FC236}">
                <a16:creationId xmlns:a16="http://schemas.microsoft.com/office/drawing/2014/main" id="{94A6150C-15F1-4507-A009-F2CD2A5DD1F0}"/>
              </a:ext>
            </a:extLst>
          </p:cNvPr>
          <p:cNvSpPr>
            <a:spLocks noGrp="1" noChangeArrowheads="1"/>
          </p:cNvSpPr>
          <p:nvPr>
            <p:ph type="subTitle" idx="1"/>
          </p:nvPr>
        </p:nvSpPr>
        <p:spPr>
          <a:xfrm>
            <a:off x="491759" y="2546618"/>
            <a:ext cx="11190615" cy="728301"/>
          </a:xfrm>
        </p:spPr>
        <p:txBody>
          <a:bodyPr>
            <a:normAutofit/>
          </a:bodyPr>
          <a:lstStyle/>
          <a:p>
            <a:pPr marL="249951" indent="-249951">
              <a:spcAft>
                <a:spcPts val="600"/>
              </a:spcAft>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b="1" dirty="0"/>
              <a:t>How to quantify the ranking bias in search engines?</a:t>
            </a:r>
            <a:endParaRPr lang="en-US" altLang="en-US" b="1"/>
          </a:p>
        </p:txBody>
      </p:sp>
    </p:spTree>
    <p:extLst>
      <p:ext uri="{BB962C8B-B14F-4D97-AF65-F5344CB8AC3E}">
        <p14:creationId xmlns:p14="http://schemas.microsoft.com/office/powerpoint/2010/main" val="231060325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a:extLst>
              <a:ext uri="{FF2B5EF4-FFF2-40B4-BE49-F238E27FC236}">
                <a16:creationId xmlns:a16="http://schemas.microsoft.com/office/drawing/2014/main" id="{FBB1E9BF-2FB8-4528-9845-C1192A47D93A}"/>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dirty="0"/>
              <a:t>Retrievability</a:t>
            </a:r>
          </a:p>
        </p:txBody>
      </p:sp>
      <p:sp>
        <p:nvSpPr>
          <p:cNvPr id="9218" name="Rectangle 2">
            <a:extLst>
              <a:ext uri="{FF2B5EF4-FFF2-40B4-BE49-F238E27FC236}">
                <a16:creationId xmlns:a16="http://schemas.microsoft.com/office/drawing/2014/main" id="{0BBE0F08-7674-4EDE-B274-A22B1E96C353}"/>
              </a:ext>
            </a:extLst>
          </p:cNvPr>
          <p:cNvSpPr>
            <a:spLocks noGrp="1" noChangeArrowheads="1"/>
          </p:cNvSpPr>
          <p:nvPr>
            <p:ph idx="1"/>
          </p:nvPr>
        </p:nvSpPr>
        <p:spPr>
          <a:ln/>
        </p:spPr>
        <p:txBody>
          <a:bodyPr/>
          <a:lstStyle/>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Measures bias in the access of documents in a collection</a:t>
            </a:r>
          </a:p>
        </p:txBody>
      </p:sp>
      <p:sp>
        <p:nvSpPr>
          <p:cNvPr id="9219" name="Text Box 3">
            <a:extLst>
              <a:ext uri="{FF2B5EF4-FFF2-40B4-BE49-F238E27FC236}">
                <a16:creationId xmlns:a16="http://schemas.microsoft.com/office/drawing/2014/main" id="{B07FD5EC-0B4A-4EB4-B1C9-FC86F45F5A83}"/>
              </a:ext>
            </a:extLst>
          </p:cNvPr>
          <p:cNvSpPr txBox="1">
            <a:spLocks noChangeArrowheads="1"/>
          </p:cNvSpPr>
          <p:nvPr/>
        </p:nvSpPr>
        <p:spPr bwMode="auto">
          <a:xfrm>
            <a:off x="1902088" y="5530142"/>
            <a:ext cx="8463704" cy="362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3261" tIns="31630" rIns="63261" bIns="3163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5pPr>
            <a:lvl6pPr marL="25146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6pPr>
            <a:lvl7pPr marL="29718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7pPr>
            <a:lvl8pPr marL="34290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8pPr>
            <a:lvl9pPr marL="38862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9pPr>
          </a:lstStyle>
          <a:p>
            <a:pPr>
              <a:buClrTx/>
              <a:buFontTx/>
              <a:buNone/>
            </a:pPr>
            <a:r>
              <a:rPr lang="en-US" altLang="en-US" sz="984" dirty="0">
                <a:solidFill>
                  <a:srgbClr val="6F6A5B"/>
                </a:solidFill>
                <a:latin typeface="RPVQVR+Baskerville" pitchFamily="32" charset="0"/>
                <a:cs typeface="RPVQVR+Baskerville" pitchFamily="32" charset="0"/>
              </a:rPr>
              <a:t>L. Azzopardi and V. Vinay. Retrievability: An evaluation measure for higher order information access tasks. </a:t>
            </a:r>
            <a:br>
              <a:rPr lang="en-US" altLang="en-US" sz="984" dirty="0">
                <a:solidFill>
                  <a:srgbClr val="6F6A5B"/>
                </a:solidFill>
                <a:latin typeface="RPVQVR+Baskerville" pitchFamily="32" charset="0"/>
                <a:cs typeface="RPVQVR+Baskerville" pitchFamily="32" charset="0"/>
              </a:rPr>
            </a:br>
            <a:r>
              <a:rPr lang="en-US" altLang="en-US" sz="984" dirty="0">
                <a:solidFill>
                  <a:srgbClr val="6F6A5B"/>
                </a:solidFill>
                <a:latin typeface="RPVQVR+Baskerville" pitchFamily="32" charset="0"/>
                <a:cs typeface="RPVQVR+Baskerville" pitchFamily="32" charset="0"/>
              </a:rPr>
              <a:t>In Proceedings of the 17</a:t>
            </a:r>
            <a:r>
              <a:rPr lang="en-US" altLang="en-US" sz="984" baseline="30000" dirty="0">
                <a:solidFill>
                  <a:srgbClr val="6F6A5B"/>
                </a:solidFill>
                <a:latin typeface="RPVQVR+Baskerville" pitchFamily="32" charset="0"/>
                <a:cs typeface="RPVQVR+Baskerville" pitchFamily="32" charset="0"/>
              </a:rPr>
              <a:t>th</a:t>
            </a:r>
            <a:r>
              <a:rPr lang="en-US" altLang="en-US" sz="984" dirty="0">
                <a:solidFill>
                  <a:srgbClr val="6F6A5B"/>
                </a:solidFill>
                <a:latin typeface="RPVQVR+Baskerville" pitchFamily="32" charset="0"/>
                <a:cs typeface="RPVQVR+Baskerville" pitchFamily="32" charset="0"/>
              </a:rPr>
              <a:t> ACM Conference on Information and Knowledge Management, CIKM ’08, pages 561–570, New York, NY, USA, 2008. ACM.</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a:extLst>
              <a:ext uri="{FF2B5EF4-FFF2-40B4-BE49-F238E27FC236}">
                <a16:creationId xmlns:a16="http://schemas.microsoft.com/office/drawing/2014/main" id="{DE5B2D64-4874-4059-AC25-75A54AE860D3}"/>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a:t>Retrievability</a:t>
            </a:r>
          </a:p>
        </p:txBody>
      </p:sp>
      <p:sp>
        <p:nvSpPr>
          <p:cNvPr id="11266" name="Rectangle 2">
            <a:extLst>
              <a:ext uri="{FF2B5EF4-FFF2-40B4-BE49-F238E27FC236}">
                <a16:creationId xmlns:a16="http://schemas.microsoft.com/office/drawing/2014/main" id="{B33B090D-59F6-4375-B4F5-56DD086CCC77}"/>
              </a:ext>
            </a:extLst>
          </p:cNvPr>
          <p:cNvSpPr>
            <a:spLocks noGrp="1" noChangeArrowheads="1"/>
          </p:cNvSpPr>
          <p:nvPr>
            <p:ph idx="1"/>
          </p:nvPr>
        </p:nvSpPr>
        <p:spPr>
          <a:ln/>
        </p:spPr>
        <p:txBody>
          <a:bodyPr/>
          <a:lstStyle/>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Measure the accessibility of all documents in a collection given a set of queries</a:t>
            </a:r>
          </a:p>
          <a:p>
            <a:pPr marL="573951"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Retrievability score </a:t>
            </a:r>
            <a:r>
              <a:rPr lang="en-US" altLang="en-US" i="1" dirty="0"/>
              <a:t>r(d) </a:t>
            </a:r>
            <a:r>
              <a:rPr lang="en-US" altLang="en-US" dirty="0"/>
              <a:t>measures how often document </a:t>
            </a:r>
            <a:r>
              <a:rPr lang="en-US" altLang="en-US" i="1" dirty="0"/>
              <a:t>d</a:t>
            </a:r>
            <a:r>
              <a:rPr lang="en-US" altLang="en-US" dirty="0"/>
              <a:t> is retrieved by a given set of queries</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a:extLst>
              <a:ext uri="{FF2B5EF4-FFF2-40B4-BE49-F238E27FC236}">
                <a16:creationId xmlns:a16="http://schemas.microsoft.com/office/drawing/2014/main" id="{25DBBE9F-317E-496C-82F5-6BF86628E843}"/>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a:t>Retrievability</a:t>
            </a:r>
          </a:p>
        </p:txBody>
      </p:sp>
      <p:sp>
        <p:nvSpPr>
          <p:cNvPr id="12290" name="Rectangle 2">
            <a:extLst>
              <a:ext uri="{FF2B5EF4-FFF2-40B4-BE49-F238E27FC236}">
                <a16:creationId xmlns:a16="http://schemas.microsoft.com/office/drawing/2014/main" id="{150B4F55-E853-4716-8849-6A91C1E95D92}"/>
              </a:ext>
            </a:extLst>
          </p:cNvPr>
          <p:cNvSpPr>
            <a:spLocks noGrp="1" noChangeArrowheads="1"/>
          </p:cNvSpPr>
          <p:nvPr>
            <p:ph idx="1"/>
          </p:nvPr>
        </p:nvSpPr>
        <p:spPr>
          <a:ln/>
        </p:spPr>
        <p:txBody>
          <a:bodyPr/>
          <a:lstStyle/>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Measure the accessibility of all documents in a collection given a set of queries</a:t>
            </a:r>
          </a:p>
          <a:p>
            <a:pPr marL="573951"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Retrievability score </a:t>
            </a:r>
            <a:r>
              <a:rPr lang="en-US" altLang="en-US" i="1" dirty="0"/>
              <a:t>r(d) </a:t>
            </a:r>
            <a:r>
              <a:rPr lang="en-US" altLang="en-US" dirty="0"/>
              <a:t>measures how often document </a:t>
            </a:r>
            <a:r>
              <a:rPr lang="en-US" altLang="en-US" i="1" dirty="0"/>
              <a:t>d</a:t>
            </a:r>
            <a:r>
              <a:rPr lang="en-US" altLang="en-US" dirty="0"/>
              <a:t> is retrieved by a given set of queries</a:t>
            </a:r>
          </a:p>
          <a:p>
            <a:pPr marL="251067" indent="-249951">
              <a:buSzPct val="125000"/>
              <a:buNone/>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“Evaluate” a retrieval method by the distribution of retrievability scores generated:</a:t>
            </a:r>
          </a:p>
          <a:p>
            <a:pPr marL="573951"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Lorenz curve visualizes the inequality</a:t>
            </a:r>
          </a:p>
          <a:p>
            <a:pPr marL="573951"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Gini coefficient quantifies the inequality</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a:extLst>
              <a:ext uri="{FF2B5EF4-FFF2-40B4-BE49-F238E27FC236}">
                <a16:creationId xmlns:a16="http://schemas.microsoft.com/office/drawing/2014/main" id="{25573560-3354-4643-A3D0-C64A314F74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0904" y="1617980"/>
            <a:ext cx="3796114" cy="364324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4" name="Picture 2">
            <a:extLst>
              <a:ext uri="{FF2B5EF4-FFF2-40B4-BE49-F238E27FC236}">
                <a16:creationId xmlns:a16="http://schemas.microsoft.com/office/drawing/2014/main" id="{1EDFC0EC-D5C4-4DFD-A151-C7DF16A3D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099" y="383852"/>
            <a:ext cx="5482160" cy="52623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5" name="Picture 3">
            <a:extLst>
              <a:ext uri="{FF2B5EF4-FFF2-40B4-BE49-F238E27FC236}">
                <a16:creationId xmlns:a16="http://schemas.microsoft.com/office/drawing/2014/main" id="{8A5554A3-EC68-4B77-8F42-2EC43295B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4892" y="206433"/>
            <a:ext cx="6745300" cy="64730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3D2F32-A5C0-4566-96A8-FE623EC024B4}"/>
              </a:ext>
            </a:extLst>
          </p:cNvPr>
          <p:cNvSpPr>
            <a:spLocks noGrp="1"/>
          </p:cNvSpPr>
          <p:nvPr>
            <p:ph type="ctrTitle"/>
          </p:nvPr>
        </p:nvSpPr>
        <p:spPr>
          <a:xfrm>
            <a:off x="491868" y="607039"/>
            <a:ext cx="11190615" cy="1758891"/>
          </a:xfrm>
        </p:spPr>
        <p:txBody>
          <a:bodyPr anchor="b">
            <a:normAutofit/>
          </a:bodyPr>
          <a:lstStyle/>
          <a:p>
            <a:r>
              <a:rPr lang="en-GB" dirty="0"/>
              <a:t>Big Data</a:t>
            </a:r>
          </a:p>
        </p:txBody>
      </p:sp>
      <p:sp>
        <p:nvSpPr>
          <p:cNvPr id="10" name="Subtitle 2">
            <a:extLst>
              <a:ext uri="{FF2B5EF4-FFF2-40B4-BE49-F238E27FC236}">
                <a16:creationId xmlns:a16="http://schemas.microsoft.com/office/drawing/2014/main" id="{6E76BAC5-7AEE-4FA6-8B29-DAA4C8A2294A}"/>
              </a:ext>
            </a:extLst>
          </p:cNvPr>
          <p:cNvSpPr>
            <a:spLocks noGrp="1"/>
          </p:cNvSpPr>
          <p:nvPr>
            <p:ph type="subTitle" idx="1"/>
          </p:nvPr>
        </p:nvSpPr>
        <p:spPr>
          <a:xfrm>
            <a:off x="491759" y="2546618"/>
            <a:ext cx="11190615" cy="728301"/>
          </a:xfrm>
        </p:spPr>
        <p:txBody>
          <a:bodyPr/>
          <a:lstStyle/>
          <a:p>
            <a:r>
              <a:rPr lang="en-US" dirty="0"/>
              <a:t>Data-</a:t>
            </a:r>
            <a:r>
              <a:rPr lang="en-US" dirty="0" err="1"/>
              <a:t>gedreven</a:t>
            </a:r>
            <a:r>
              <a:rPr lang="en-US" dirty="0"/>
              <a:t> “</a:t>
            </a:r>
            <a:r>
              <a:rPr lang="en-US" dirty="0" err="1"/>
              <a:t>intelligentie</a:t>
            </a:r>
            <a:r>
              <a:rPr lang="en-US" dirty="0"/>
              <a:t>”</a:t>
            </a:r>
          </a:p>
        </p:txBody>
      </p:sp>
      <p:pic>
        <p:nvPicPr>
          <p:cNvPr id="3" name="Picture 2" descr="A colorful bird with its mouth open&#10;&#10;Description automatically generated with medium confidence">
            <a:extLst>
              <a:ext uri="{FF2B5EF4-FFF2-40B4-BE49-F238E27FC236}">
                <a16:creationId xmlns:a16="http://schemas.microsoft.com/office/drawing/2014/main" id="{FBBE68D0-69FC-438E-9CCB-92C05759E8EE}"/>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4429126" y="577190"/>
            <a:ext cx="7183246" cy="4376168"/>
          </a:xfrm>
          <a:prstGeom prst="rect">
            <a:avLst/>
          </a:prstGeom>
        </p:spPr>
      </p:pic>
    </p:spTree>
    <p:extLst>
      <p:ext uri="{BB962C8B-B14F-4D97-AF65-F5344CB8AC3E}">
        <p14:creationId xmlns:p14="http://schemas.microsoft.com/office/powerpoint/2010/main" val="407972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1998645B-B3F3-4BD2-9917-FB69C9CA2D43}"/>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a:t>Relationship bias and effectiveness?</a:t>
            </a:r>
          </a:p>
        </p:txBody>
      </p:sp>
      <p:sp>
        <p:nvSpPr>
          <p:cNvPr id="10242" name="Rectangle 2">
            <a:extLst>
              <a:ext uri="{FF2B5EF4-FFF2-40B4-BE49-F238E27FC236}">
                <a16:creationId xmlns:a16="http://schemas.microsoft.com/office/drawing/2014/main" id="{00FFEBC6-9F8E-43E7-BF72-C684835625D0}"/>
              </a:ext>
            </a:extLst>
          </p:cNvPr>
          <p:cNvSpPr>
            <a:spLocks noGrp="1" noChangeArrowheads="1"/>
          </p:cNvSpPr>
          <p:nvPr>
            <p:ph idx="1"/>
          </p:nvPr>
        </p:nvSpPr>
        <p:spPr>
          <a:ln/>
        </p:spPr>
        <p:txBody>
          <a:bodyPr/>
          <a:lstStyle/>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a:t>Prior work indicates that high effectiveness (measured using P@10 and MAP) correlates with low “retrievability bias”</a:t>
            </a:r>
          </a:p>
          <a:p>
            <a:pPr marL="251067" indent="-249951">
              <a:buSzPct val="125000"/>
              <a:buNone/>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a:p>
          <a:p>
            <a:pPr marL="251067" indent="-249951">
              <a:buSzPct val="125000"/>
              <a:buNone/>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a:p>
          <a:p>
            <a:pPr marL="0" indent="0">
              <a:buNone/>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sz="1406"/>
          </a:p>
          <a:p>
            <a:pPr marL="0" indent="0">
              <a:buNone/>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sz="1406"/>
          </a:p>
          <a:p>
            <a:pPr marL="0" indent="0">
              <a:buNone/>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sz="1406"/>
              <a:t>Azzopardi, L.,Bache, R.:On the relationship between effectiveness and accessibility. In: Proceedings of the 33rd International ACM SIGIR Conference on Research and Development in Information Retrieval, pp. 889–890. ACM (2010)</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a:extLst>
              <a:ext uri="{FF2B5EF4-FFF2-40B4-BE49-F238E27FC236}">
                <a16:creationId xmlns:a16="http://schemas.microsoft.com/office/drawing/2014/main" id="{7CA08B04-7F59-4A82-B83E-265AC5E7B942}"/>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a:t>Retrievability &amp; Ranked Retrieval</a:t>
            </a:r>
          </a:p>
        </p:txBody>
      </p:sp>
      <p:sp>
        <p:nvSpPr>
          <p:cNvPr id="14338" name="Rectangle 2">
            <a:extLst>
              <a:ext uri="{FF2B5EF4-FFF2-40B4-BE49-F238E27FC236}">
                <a16:creationId xmlns:a16="http://schemas.microsoft.com/office/drawing/2014/main" id="{6A91EEB1-1137-412C-A0E3-B4CCD4F2A8D1}"/>
              </a:ext>
            </a:extLst>
          </p:cNvPr>
          <p:cNvSpPr>
            <a:spLocks noGrp="1" noChangeArrowheads="1"/>
          </p:cNvSpPr>
          <p:nvPr>
            <p:ph idx="1"/>
          </p:nvPr>
        </p:nvSpPr>
        <p:spPr>
          <a:ln/>
        </p:spPr>
        <p:txBody>
          <a:bodyPr/>
          <a:lstStyle/>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a:t>Every document is always retrieved!</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a:extLst>
              <a:ext uri="{FF2B5EF4-FFF2-40B4-BE49-F238E27FC236}">
                <a16:creationId xmlns:a16="http://schemas.microsoft.com/office/drawing/2014/main" id="{D22944F5-0BEF-4EA1-8A50-86B523EA6D45}"/>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a:t>Retrievability &amp; Ranked Retrieval</a:t>
            </a:r>
          </a:p>
        </p:txBody>
      </p:sp>
      <p:sp>
        <p:nvSpPr>
          <p:cNvPr id="15362" name="Rectangle 2">
            <a:extLst>
              <a:ext uri="{FF2B5EF4-FFF2-40B4-BE49-F238E27FC236}">
                <a16:creationId xmlns:a16="http://schemas.microsoft.com/office/drawing/2014/main" id="{D86FCA8F-75E7-4DF1-B9BB-E12192501F4C}"/>
              </a:ext>
            </a:extLst>
          </p:cNvPr>
          <p:cNvSpPr>
            <a:spLocks noGrp="1" noChangeArrowheads="1"/>
          </p:cNvSpPr>
          <p:nvPr>
            <p:ph idx="1"/>
          </p:nvPr>
        </p:nvSpPr>
        <p:spPr>
          <a:ln/>
        </p:spPr>
        <p:txBody>
          <a:bodyPr/>
          <a:lstStyle/>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Every document is always retrieved!</a:t>
            </a:r>
          </a:p>
          <a:p>
            <a:pPr marL="251067" indent="-249951">
              <a:buSzPct val="125000"/>
              <a:buNone/>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Consider a cut-off, that corresponds intuitively to the amount of effort we expect a user to be willing to invest in learning the answer to their query</a:t>
            </a:r>
          </a:p>
          <a:p>
            <a:pPr marL="573951"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573951"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E.g., a cut-off of 10 (“ten blue links”): </a:t>
            </a:r>
            <a:br>
              <a:rPr lang="en-US" altLang="en-US" dirty="0"/>
            </a:br>
            <a:r>
              <a:rPr lang="en-US" altLang="en-US" dirty="0"/>
              <a:t>retrievability score equals the number of times this document is retrieved in the top 10 of the results for each of the queries in the (given) query set</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a:extLst>
              <a:ext uri="{FF2B5EF4-FFF2-40B4-BE49-F238E27FC236}">
                <a16:creationId xmlns:a16="http://schemas.microsoft.com/office/drawing/2014/main" id="{7249C33F-BA21-4AD6-951F-81D5B7678D6A}"/>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a:t>“… by a given set of queries”</a:t>
            </a:r>
          </a:p>
        </p:txBody>
      </p:sp>
      <p:sp>
        <p:nvSpPr>
          <p:cNvPr id="16386" name="Rectangle 2">
            <a:extLst>
              <a:ext uri="{FF2B5EF4-FFF2-40B4-BE49-F238E27FC236}">
                <a16:creationId xmlns:a16="http://schemas.microsoft.com/office/drawing/2014/main" id="{D8FE6DAB-1AAD-4B28-93A2-D66AD4A4F4A3}"/>
              </a:ext>
            </a:extLst>
          </p:cNvPr>
          <p:cNvSpPr>
            <a:spLocks noGrp="1" noChangeArrowheads="1"/>
          </p:cNvSpPr>
          <p:nvPr>
            <p:ph idx="1"/>
          </p:nvPr>
        </p:nvSpPr>
        <p:spPr>
          <a:ln/>
        </p:spPr>
        <p:txBody>
          <a:bodyPr/>
          <a:lstStyle/>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a:t>Q: How do we get the set of queries for which to measure retrievability?</a:t>
            </a:r>
          </a:p>
        </p:txBody>
      </p:sp>
      <p:sp>
        <p:nvSpPr>
          <p:cNvPr id="16387" name="Text Box 3">
            <a:extLst>
              <a:ext uri="{FF2B5EF4-FFF2-40B4-BE49-F238E27FC236}">
                <a16:creationId xmlns:a16="http://schemas.microsoft.com/office/drawing/2014/main" id="{914AE552-C742-4478-A7E9-FA491DC163EF}"/>
              </a:ext>
            </a:extLst>
          </p:cNvPr>
          <p:cNvSpPr txBox="1">
            <a:spLocks noChangeArrowheads="1"/>
          </p:cNvSpPr>
          <p:nvPr/>
        </p:nvSpPr>
        <p:spPr bwMode="auto">
          <a:xfrm>
            <a:off x="1857375" y="4943475"/>
            <a:ext cx="4682175" cy="93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3261" tIns="31630" rIns="63261" bIns="3163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a:solidFill>
                  <a:srgbClr val="FFFFFF"/>
                </a:solidFill>
                <a:latin typeface="American Typewriter" charset="0"/>
                <a:cs typeface="ヒラギノ角ゴ ProN W3"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a:solidFill>
                  <a:srgbClr val="FFFFFF"/>
                </a:solidFill>
                <a:latin typeface="American Typewriter" charset="0"/>
                <a:cs typeface="ヒラギノ角ゴ ProN W3"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a:solidFill>
                  <a:srgbClr val="FFFFFF"/>
                </a:solidFill>
                <a:latin typeface="American Typewriter" charset="0"/>
                <a:cs typeface="ヒラギノ角ゴ ProN W3"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a:solidFill>
                  <a:srgbClr val="FFFFFF"/>
                </a:solidFill>
                <a:latin typeface="American Typewriter" charset="0"/>
                <a:cs typeface="ヒラギノ角ゴ ProN W3"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a:solidFill>
                  <a:srgbClr val="FFFFFF"/>
                </a:solidFill>
                <a:latin typeface="American Typewriter" charset="0"/>
                <a:cs typeface="ヒラギノ角ゴ ProN W3" charset="0"/>
              </a:defRPr>
            </a:lvl5pPr>
            <a:lvl6pPr marL="25146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a:solidFill>
                  <a:srgbClr val="FFFFFF"/>
                </a:solidFill>
                <a:latin typeface="American Typewriter" charset="0"/>
                <a:cs typeface="ヒラギノ角ゴ ProN W3" charset="0"/>
              </a:defRPr>
            </a:lvl6pPr>
            <a:lvl7pPr marL="29718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a:solidFill>
                  <a:srgbClr val="FFFFFF"/>
                </a:solidFill>
                <a:latin typeface="American Typewriter" charset="0"/>
                <a:cs typeface="ヒラギノ角ゴ ProN W3" charset="0"/>
              </a:defRPr>
            </a:lvl7pPr>
            <a:lvl8pPr marL="34290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a:solidFill>
                  <a:srgbClr val="FFFFFF"/>
                </a:solidFill>
                <a:latin typeface="American Typewriter" charset="0"/>
                <a:cs typeface="ヒラギノ角ゴ ProN W3" charset="0"/>
              </a:defRPr>
            </a:lvl8pPr>
            <a:lvl9pPr marL="38862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a:solidFill>
                  <a:srgbClr val="FFFFFF"/>
                </a:solidFill>
                <a:latin typeface="American Typewriter" charset="0"/>
                <a:cs typeface="ヒラギノ角ゴ ProN W3" charset="0"/>
              </a:defRPr>
            </a:lvl9pPr>
          </a:lstStyle>
          <a:p>
            <a:pPr algn="l">
              <a:buClrTx/>
              <a:buFontTx/>
              <a:buNone/>
            </a:pPr>
            <a:r>
              <a:rPr lang="en-US" altLang="en-US" sz="1054" b="1" i="1" dirty="0">
                <a:solidFill>
                  <a:srgbClr val="131413"/>
                </a:solidFill>
                <a:latin typeface="BGNJQO+Times-Roman" pitchFamily="16" charset="0"/>
                <a:cs typeface="BGNJQO+Times-Roman" pitchFamily="16" charset="0"/>
              </a:rPr>
              <a:t>Note:</a:t>
            </a:r>
            <a:br>
              <a:rPr lang="en-US" altLang="en-US" sz="1054" b="1" i="1" dirty="0">
                <a:solidFill>
                  <a:srgbClr val="131413"/>
                </a:solidFill>
                <a:latin typeface="BGNJQO+Times-Roman" pitchFamily="16" charset="0"/>
                <a:cs typeface="BGNJQO+Times-Roman" pitchFamily="16" charset="0"/>
              </a:rPr>
            </a:br>
            <a:r>
              <a:rPr lang="en-US" altLang="en-US" sz="1054" dirty="0">
                <a:solidFill>
                  <a:srgbClr val="131413"/>
                </a:solidFill>
                <a:latin typeface="BGNJQO+Times-Roman" pitchFamily="16" charset="0"/>
                <a:cs typeface="BGNJQO+Times-Roman" pitchFamily="16" charset="0"/>
              </a:rPr>
              <a:t>Choice of query set matters, see:</a:t>
            </a:r>
          </a:p>
          <a:p>
            <a:pPr algn="l">
              <a:buClrTx/>
              <a:buFontTx/>
              <a:buNone/>
            </a:pPr>
            <a:r>
              <a:rPr lang="en-US" altLang="en-US" sz="1054" dirty="0">
                <a:solidFill>
                  <a:srgbClr val="131413"/>
                </a:solidFill>
                <a:latin typeface="BGNJQO+Times-Roman" pitchFamily="16" charset="0"/>
                <a:cs typeface="BGNJQO+Times-Roman" pitchFamily="16" charset="0"/>
              </a:rPr>
              <a:t>Bashir, S., </a:t>
            </a:r>
            <a:r>
              <a:rPr lang="en-US" altLang="en-US" sz="1054" dirty="0" err="1">
                <a:solidFill>
                  <a:srgbClr val="131413"/>
                </a:solidFill>
                <a:latin typeface="BGNJQO+Times-Roman" pitchFamily="16" charset="0"/>
                <a:cs typeface="BGNJQO+Times-Roman" pitchFamily="16" charset="0"/>
              </a:rPr>
              <a:t>Rauber</a:t>
            </a:r>
            <a:r>
              <a:rPr lang="en-US" altLang="en-US" sz="1054" dirty="0">
                <a:solidFill>
                  <a:srgbClr val="131413"/>
                </a:solidFill>
                <a:latin typeface="BGNJQO+Times-Roman" pitchFamily="16" charset="0"/>
                <a:cs typeface="BGNJQO+Times-Roman" pitchFamily="16" charset="0"/>
              </a:rPr>
              <a:t>, A.: Analyzing document retrievability in patent</a:t>
            </a:r>
          </a:p>
          <a:p>
            <a:pPr algn="l">
              <a:buClrTx/>
              <a:buFontTx/>
              <a:buNone/>
            </a:pPr>
            <a:r>
              <a:rPr lang="en-US" altLang="en-US" sz="1054" dirty="0">
                <a:solidFill>
                  <a:srgbClr val="131413"/>
                </a:solidFill>
                <a:latin typeface="BGNJQO+Times-Roman" pitchFamily="16" charset="0"/>
                <a:cs typeface="BGNJQO+Times-Roman" pitchFamily="16" charset="0"/>
              </a:rPr>
              <a:t>retrieval settings. In: International Conference on Database and</a:t>
            </a:r>
          </a:p>
          <a:p>
            <a:pPr algn="l">
              <a:buClrTx/>
              <a:buFontTx/>
              <a:buNone/>
            </a:pPr>
            <a:r>
              <a:rPr lang="en-US" altLang="en-US" sz="1054" dirty="0">
                <a:solidFill>
                  <a:srgbClr val="131413"/>
                </a:solidFill>
                <a:latin typeface="BGNJQO+Times-Roman" pitchFamily="16" charset="0"/>
                <a:cs typeface="BGNJQO+Times-Roman" pitchFamily="16" charset="0"/>
              </a:rPr>
              <a:t>Expert Systems Applications, pp.753–760. Springer (2009)</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a:extLst>
              <a:ext uri="{FF2B5EF4-FFF2-40B4-BE49-F238E27FC236}">
                <a16:creationId xmlns:a16="http://schemas.microsoft.com/office/drawing/2014/main" id="{6DE584A8-00F0-42D2-B657-9B79CEC91C1A}"/>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a:t>Simulation</a:t>
            </a:r>
          </a:p>
        </p:txBody>
      </p:sp>
      <p:sp>
        <p:nvSpPr>
          <p:cNvPr id="17410" name="Rectangle 2">
            <a:extLst>
              <a:ext uri="{FF2B5EF4-FFF2-40B4-BE49-F238E27FC236}">
                <a16:creationId xmlns:a16="http://schemas.microsoft.com/office/drawing/2014/main" id="{07D5076E-3D0A-4CD3-B08D-E1B1330CCE45}"/>
              </a:ext>
            </a:extLst>
          </p:cNvPr>
          <p:cNvSpPr>
            <a:spLocks noGrp="1" noChangeArrowheads="1"/>
          </p:cNvSpPr>
          <p:nvPr>
            <p:ph idx="1"/>
          </p:nvPr>
        </p:nvSpPr>
        <p:spPr>
          <a:ln/>
        </p:spPr>
        <p:txBody>
          <a:bodyPr/>
          <a:lstStyle/>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Original study:</a:t>
            </a:r>
          </a:p>
          <a:p>
            <a:pPr marL="573951"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Draw at random a large set of single terms and bigrams (from the documents in the collection)</a:t>
            </a:r>
            <a:br>
              <a:rPr lang="en-US" altLang="en-US" dirty="0"/>
            </a:br>
            <a:r>
              <a:rPr lang="en-US" altLang="en-US" dirty="0">
                <a:solidFill>
                  <a:schemeClr val="bg1">
                    <a:lumMod val="75000"/>
                  </a:schemeClr>
                </a:solidFill>
              </a:rPr>
              <a:t>Inspired by “Query Based Sampling” for resource description in non-cooperative federated search</a:t>
            </a:r>
          </a:p>
          <a:p>
            <a:pPr marL="251067" indent="-249951">
              <a:buSzPct val="125000"/>
              <a:buNone/>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Applied in our study on the Dutch Web Archive:</a:t>
            </a:r>
          </a:p>
          <a:p>
            <a:pPr marL="573951"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2M most frequent terms (frequencies ranging from 5 to 200M)</a:t>
            </a:r>
          </a:p>
          <a:p>
            <a:pPr marL="573951"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2M most frequent bigrams (frequencies ranging from 20 to 35M)</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09BB4788-5A58-4A0E-AEC2-C564299CF153}"/>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dirty="0"/>
              <a:t>Alternative “Query” Set</a:t>
            </a:r>
          </a:p>
        </p:txBody>
      </p:sp>
      <p:sp>
        <p:nvSpPr>
          <p:cNvPr id="18434" name="Rectangle 2">
            <a:extLst>
              <a:ext uri="{FF2B5EF4-FFF2-40B4-BE49-F238E27FC236}">
                <a16:creationId xmlns:a16="http://schemas.microsoft.com/office/drawing/2014/main" id="{128717FA-B037-4F52-A70D-E5E1E1AA72E4}"/>
              </a:ext>
            </a:extLst>
          </p:cNvPr>
          <p:cNvSpPr>
            <a:spLocks noGrp="1" noChangeArrowheads="1"/>
          </p:cNvSpPr>
          <p:nvPr>
            <p:ph idx="1"/>
          </p:nvPr>
        </p:nvSpPr>
        <p:spPr>
          <a:ln/>
        </p:spPr>
        <p:txBody>
          <a:bodyPr/>
          <a:lstStyle/>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Our study, on the Dutch Web Archive:</a:t>
            </a:r>
          </a:p>
          <a:p>
            <a:pPr marL="573951"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Anchor Text from external links</a:t>
            </a:r>
          </a:p>
          <a:p>
            <a:pPr marL="573951"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De-duplicated for year of crawl</a:t>
            </a:r>
          </a:p>
          <a:p>
            <a:pPr marL="723073" lvl="2" indent="-252183">
              <a:buSzPct val="125000"/>
              <a:buNone/>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i="1" dirty="0"/>
              <a:t>      (Most sites crawled once a year, but a subset more frequently.)</a:t>
            </a:r>
          </a:p>
          <a:p>
            <a:pPr marL="251067" indent="-249951">
              <a:buSzPct val="125000"/>
              <a:buNone/>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i="1"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Side note:</a:t>
            </a:r>
          </a:p>
          <a:p>
            <a:pPr marL="468659" lvl="1" indent="-252183">
              <a:buSzPct val="125000"/>
              <a:buNone/>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sz="1546" dirty="0">
                <a:solidFill>
                  <a:srgbClr val="CCCCFF"/>
                </a:solidFill>
                <a:hlinkClick r:id="rId3"/>
              </a:rPr>
              <a:t>searsia.org/blog/2017-03-18-query-suggestions-without-tracking-users/</a:t>
            </a:r>
            <a:r>
              <a:rPr lang="en-US" altLang="en-US" sz="1546" dirty="0"/>
              <a:t> </a:t>
            </a:r>
          </a:p>
        </p:txBody>
      </p:sp>
      <p:sp>
        <p:nvSpPr>
          <p:cNvPr id="4" name="Thought Bubble: Cloud 3">
            <a:extLst>
              <a:ext uri="{FF2B5EF4-FFF2-40B4-BE49-F238E27FC236}">
                <a16:creationId xmlns:a16="http://schemas.microsoft.com/office/drawing/2014/main" id="{2AF054C3-B2C6-47BF-8B32-3BBB14AFE104}"/>
              </a:ext>
            </a:extLst>
          </p:cNvPr>
          <p:cNvSpPr/>
          <p:nvPr/>
        </p:nvSpPr>
        <p:spPr bwMode="auto">
          <a:xfrm>
            <a:off x="4982489" y="3758385"/>
            <a:ext cx="4656502" cy="1859909"/>
          </a:xfrm>
          <a:prstGeom prst="cloudCallout">
            <a:avLst>
              <a:gd name="adj1" fmla="val -66676"/>
              <a:gd name="adj2" fmla="val -57384"/>
            </a:avLst>
          </a:prstGeom>
          <a:solidFill>
            <a:srgbClr val="FF0000"/>
          </a:solidFill>
          <a:ln w="9525" cap="flat" cmpd="sng" algn="ctr">
            <a:solidFill>
              <a:srgbClr val="C00000"/>
            </a:solidFill>
            <a:prstDash val="solid"/>
            <a:round/>
            <a:headEnd type="none" w="med" len="med"/>
            <a:tailEnd type="none" w="med" len="med"/>
          </a:ln>
          <a:effectLst/>
        </p:spPr>
        <p:txBody>
          <a:bodyPr vert="horz" wrap="square" lIns="64273" tIns="32136" rIns="64273" bIns="32136" numCol="1" rtlCol="0" anchor="t" anchorCtr="0" compatLnSpc="1">
            <a:prstTxWarp prst="textNoShape">
              <a:avLst/>
            </a:prstTxWarp>
          </a:bodyPr>
          <a:lstStyle/>
          <a:p>
            <a:pPr algn="ctr" defTabSz="321366" fontAlgn="base">
              <a:spcBef>
                <a:spcPct val="0"/>
              </a:spcBef>
              <a:spcAft>
                <a:spcPct val="0"/>
              </a:spcAft>
              <a:buClr>
                <a:srgbClr val="000000"/>
              </a:buClr>
              <a:buSzPct val="100000"/>
            </a:pPr>
            <a:r>
              <a:rPr lang="en-GB" sz="2400" i="1" dirty="0" err="1">
                <a:solidFill>
                  <a:schemeClr val="bg1"/>
                </a:solidFill>
                <a:latin typeface="Arial" panose="020B0604020202020204" pitchFamily="34" charset="0"/>
                <a:cs typeface="Arial" panose="020B0604020202020204" pitchFamily="34" charset="0"/>
              </a:rPr>
              <a:t>Hiemstra</a:t>
            </a:r>
            <a:r>
              <a:rPr lang="en-GB" sz="2400" i="1" dirty="0">
                <a:solidFill>
                  <a:schemeClr val="bg1"/>
                </a:solidFill>
                <a:latin typeface="Arial" panose="020B0604020202020204" pitchFamily="34" charset="0"/>
                <a:cs typeface="Arial" panose="020B0604020202020204" pitchFamily="34" charset="0"/>
              </a:rPr>
              <a:t>, another </a:t>
            </a:r>
            <a:r>
              <a:rPr lang="en-GB" sz="2400" i="1" dirty="0" err="1">
                <a:solidFill>
                  <a:schemeClr val="bg1"/>
                </a:solidFill>
                <a:latin typeface="Arial" panose="020B0604020202020204" pitchFamily="34" charset="0"/>
                <a:cs typeface="Arial" panose="020B0604020202020204" pitchFamily="34" charset="0"/>
              </a:rPr>
              <a:t>iCIS</a:t>
            </a:r>
            <a:r>
              <a:rPr lang="en-GB" sz="2400" i="1" dirty="0">
                <a:solidFill>
                  <a:schemeClr val="bg1"/>
                </a:solidFill>
                <a:latin typeface="Arial" panose="020B0604020202020204" pitchFamily="34" charset="0"/>
                <a:cs typeface="Arial" panose="020B0604020202020204" pitchFamily="34" charset="0"/>
              </a:rPr>
              <a:t> data science professor!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4">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a:extLst>
              <a:ext uri="{FF2B5EF4-FFF2-40B4-BE49-F238E27FC236}">
                <a16:creationId xmlns:a16="http://schemas.microsoft.com/office/drawing/2014/main" id="{3E4653A3-9B7A-42F4-8A95-26536A9E5828}"/>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a:t>Retrievability Score Inequality (“All”)</a:t>
            </a:r>
          </a:p>
        </p:txBody>
      </p:sp>
      <p:pic>
        <p:nvPicPr>
          <p:cNvPr id="19460" name="Picture 4">
            <a:extLst>
              <a:ext uri="{FF2B5EF4-FFF2-40B4-BE49-F238E27FC236}">
                <a16:creationId xmlns:a16="http://schemas.microsoft.com/office/drawing/2014/main" id="{33462F23-179C-4DE6-B6DB-9F9F0E46C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631" y="1796783"/>
            <a:ext cx="4832737" cy="480260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a:extLst>
              <a:ext uri="{FF2B5EF4-FFF2-40B4-BE49-F238E27FC236}">
                <a16:creationId xmlns:a16="http://schemas.microsoft.com/office/drawing/2014/main" id="{C047E860-5E0D-45CE-9D0F-F503B02C1328}"/>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a:t>Zero Retrievability</a:t>
            </a:r>
          </a:p>
        </p:txBody>
      </p:sp>
      <p:sp>
        <p:nvSpPr>
          <p:cNvPr id="20482" name="Rectangle 2">
            <a:extLst>
              <a:ext uri="{FF2B5EF4-FFF2-40B4-BE49-F238E27FC236}">
                <a16:creationId xmlns:a16="http://schemas.microsoft.com/office/drawing/2014/main" id="{1A93A1FF-8536-4198-BBF3-AF09621E0974}"/>
              </a:ext>
            </a:extLst>
          </p:cNvPr>
          <p:cNvSpPr>
            <a:spLocks noGrp="1" noChangeArrowheads="1"/>
          </p:cNvSpPr>
          <p:nvPr>
            <p:ph idx="1"/>
          </p:nvPr>
        </p:nvSpPr>
        <p:spPr>
          <a:ln/>
        </p:spPr>
        <p:txBody>
          <a:bodyPr/>
          <a:lstStyle/>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Original approach:</a:t>
            </a:r>
          </a:p>
          <a:p>
            <a:pPr marL="573951"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If a document is never retrieved by any query, </a:t>
            </a:r>
            <a:r>
              <a:rPr lang="en-US" altLang="en-US" i="1" dirty="0"/>
              <a:t>r(d) = 0</a:t>
            </a:r>
          </a:p>
          <a:p>
            <a:pPr marL="251067" indent="-249951">
              <a:buSzPct val="125000"/>
              <a:buNone/>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Alternative (“union”):</a:t>
            </a:r>
          </a:p>
          <a:p>
            <a:pPr marL="573951"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Consider only the documents that are retrieved by at least one of the methods under consideration</a:t>
            </a:r>
            <a:br>
              <a:rPr lang="en-US" altLang="en-US" dirty="0"/>
            </a:br>
            <a:br>
              <a:rPr lang="en-US" altLang="en-US" dirty="0"/>
            </a:br>
            <a:r>
              <a:rPr lang="en-US" altLang="en-US" dirty="0"/>
              <a:t>+ Fair comparison across retrieval methods for a given cut-off</a:t>
            </a:r>
            <a:br>
              <a:rPr lang="en-US" altLang="en-US" dirty="0"/>
            </a:br>
            <a:r>
              <a:rPr lang="en-US" altLang="en-US" dirty="0"/>
              <a:t>+ Reduces the impact of the high number of documents that has a retrievability score of 0</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a:extLst>
              <a:ext uri="{FF2B5EF4-FFF2-40B4-BE49-F238E27FC236}">
                <a16:creationId xmlns:a16="http://schemas.microsoft.com/office/drawing/2014/main" id="{1CD1AFEC-88E4-4040-99ED-471F4C3D0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1422" y="1799745"/>
            <a:ext cx="4780292" cy="4734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5" name="Rectangle 1">
            <a:extLst>
              <a:ext uri="{FF2B5EF4-FFF2-40B4-BE49-F238E27FC236}">
                <a16:creationId xmlns:a16="http://schemas.microsoft.com/office/drawing/2014/main" id="{099E6045-69C4-43B6-9735-56AEA488F3C0}"/>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dirty="0"/>
              <a:t>Retrievability Score Inequality (“All” vs. “Union”)</a:t>
            </a:r>
          </a:p>
        </p:txBody>
      </p:sp>
      <p:pic>
        <p:nvPicPr>
          <p:cNvPr id="6" name="Picture 4">
            <a:extLst>
              <a:ext uri="{FF2B5EF4-FFF2-40B4-BE49-F238E27FC236}">
                <a16:creationId xmlns:a16="http://schemas.microsoft.com/office/drawing/2014/main" id="{9DFA3532-4D92-40B7-8226-02B72B1A9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5" y="1768286"/>
            <a:ext cx="4832737" cy="480260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2A3121DA-3764-452D-949F-FE7A8D8B148D}"/>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a:t>Retrievability = Findability?</a:t>
            </a:r>
          </a:p>
        </p:txBody>
      </p:sp>
      <p:sp>
        <p:nvSpPr>
          <p:cNvPr id="22530" name="Rectangle 2">
            <a:extLst>
              <a:ext uri="{FF2B5EF4-FFF2-40B4-BE49-F238E27FC236}">
                <a16:creationId xmlns:a16="http://schemas.microsoft.com/office/drawing/2014/main" id="{E25315C9-904D-4A93-97BF-29D7C8E844C7}"/>
              </a:ext>
            </a:extLst>
          </p:cNvPr>
          <p:cNvSpPr>
            <a:spLocks noGrp="1" noChangeArrowheads="1"/>
          </p:cNvSpPr>
          <p:nvPr>
            <p:ph idx="1"/>
          </p:nvPr>
        </p:nvSpPr>
        <p:spPr>
          <a:ln/>
        </p:spPr>
        <p:txBody>
          <a:bodyPr/>
          <a:lstStyle/>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Divide collection in 4 </a:t>
            </a:r>
            <a:r>
              <a:rPr lang="en-US" altLang="en-US" dirty="0" err="1"/>
              <a:t>equi</a:t>
            </a:r>
            <a:r>
              <a:rPr lang="en-US" altLang="en-US" dirty="0"/>
              <a:t>-sized bins</a:t>
            </a:r>
          </a:p>
          <a:p>
            <a:pPr marL="573951"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Using wealth distribution (area under the curve)</a:t>
            </a:r>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Can a document be found if the user queries the collection using a query sampled from that document?</a:t>
            </a:r>
          </a:p>
          <a:p>
            <a:pPr marL="573951"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i="1" dirty="0"/>
              <a:t>Need to take care to create a reasonable artificial known-item query…</a:t>
            </a:r>
          </a:p>
          <a:p>
            <a:pPr marL="573951"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i="1"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Documents that are “highly retrievable” are significantly easier to find </a:t>
            </a:r>
            <a:r>
              <a:rPr lang="en-US" altLang="en-US" dirty="0">
                <a:solidFill>
                  <a:schemeClr val="bg1">
                    <a:lumMod val="75000"/>
                  </a:schemeClr>
                </a:solidFill>
              </a:rPr>
              <a:t>(using MRR to evaluate effectiveness)</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B85864B-EA1D-4715-8853-E04B441106B7}"/>
              </a:ext>
            </a:extLst>
          </p:cNvPr>
          <p:cNvSpPr>
            <a:spLocks noGrp="1" noChangeArrowheads="1"/>
          </p:cNvSpPr>
          <p:nvPr>
            <p:ph type="title"/>
          </p:nvPr>
        </p:nvSpPr>
        <p:spPr/>
        <p:txBody>
          <a:bodyPr vert="horz" wrap="square" lIns="91398" tIns="45699" rIns="91398" bIns="45699" numCol="1" rtlCol="0" anchor="ctr" anchorCtr="0" compatLnSpc="1">
            <a:prstTxWarp prst="textNoShape">
              <a:avLst/>
            </a:prstTxWarp>
            <a:noAutofit/>
          </a:bodyPr>
          <a:lstStyle/>
          <a:p>
            <a:pPr eaLnBrk="1" hangingPunct="1"/>
            <a:r>
              <a:rPr lang="nl-NL" altLang="nl-NL"/>
              <a:t>Big Data: nieuwe mogelijkheden!</a:t>
            </a:r>
          </a:p>
        </p:txBody>
      </p:sp>
      <p:sp>
        <p:nvSpPr>
          <p:cNvPr id="38915" name="Rectangle 3">
            <a:extLst>
              <a:ext uri="{FF2B5EF4-FFF2-40B4-BE49-F238E27FC236}">
                <a16:creationId xmlns:a16="http://schemas.microsoft.com/office/drawing/2014/main" id="{7C9044B5-A46D-44D1-AE7D-0F35D6BECBFF}"/>
              </a:ext>
            </a:extLst>
          </p:cNvPr>
          <p:cNvSpPr>
            <a:spLocks noGrp="1" noChangeArrowheads="1"/>
          </p:cNvSpPr>
          <p:nvPr>
            <p:ph idx="1"/>
          </p:nvPr>
        </p:nvSpPr>
        <p:spPr/>
        <p:txBody>
          <a:bodyPr vert="horz" wrap="square" lIns="91398" tIns="45699" rIns="91398" bIns="45699" numCol="1" rtlCol="0" anchor="t" anchorCtr="0" compatLnSpc="1">
            <a:prstTxWarp prst="textNoShape">
              <a:avLst/>
            </a:prstTxWarp>
            <a:noAutofit/>
          </a:bodyPr>
          <a:lstStyle/>
          <a:p>
            <a:pPr marL="0" indent="0">
              <a:buNone/>
              <a:defRPr/>
            </a:pPr>
            <a:r>
              <a:rPr lang="en-US" altLang="nl-NL" dirty="0"/>
              <a:t>Om data </a:t>
            </a:r>
            <a:r>
              <a:rPr lang="en-US" altLang="nl-NL" dirty="0" err="1"/>
              <a:t>te</a:t>
            </a:r>
            <a:endParaRPr lang="en-US" altLang="nl-NL" dirty="0"/>
          </a:p>
          <a:p>
            <a:pPr eaLnBrk="1" hangingPunct="1">
              <a:buFont typeface="Wingdings" panose="05000000000000000000" pitchFamily="2" charset="2"/>
              <a:buChar char="§"/>
              <a:defRPr/>
            </a:pPr>
            <a:r>
              <a:rPr lang="en-US" altLang="nl-NL" dirty="0" err="1"/>
              <a:t>Genereren</a:t>
            </a:r>
            <a:r>
              <a:rPr lang="en-US" altLang="nl-NL" dirty="0"/>
              <a:t>,</a:t>
            </a:r>
          </a:p>
          <a:p>
            <a:pPr eaLnBrk="1" hangingPunct="1">
              <a:buFont typeface="Wingdings" panose="05000000000000000000" pitchFamily="2" charset="2"/>
              <a:buChar char="§"/>
              <a:defRPr/>
            </a:pPr>
            <a:r>
              <a:rPr lang="en-US" altLang="nl-NL" dirty="0" err="1"/>
              <a:t>Delen</a:t>
            </a:r>
            <a:r>
              <a:rPr lang="en-US" altLang="nl-NL" dirty="0"/>
              <a:t>,</a:t>
            </a:r>
          </a:p>
          <a:p>
            <a:pPr eaLnBrk="1" hangingPunct="1">
              <a:buFont typeface="Wingdings" panose="05000000000000000000" pitchFamily="2" charset="2"/>
              <a:buChar char="§"/>
              <a:defRPr/>
            </a:pPr>
            <a:r>
              <a:rPr lang="en-US" altLang="nl-NL" dirty="0" err="1"/>
              <a:t>Combineren</a:t>
            </a:r>
            <a:endParaRPr lang="en-US" altLang="nl-NL" dirty="0"/>
          </a:p>
          <a:p>
            <a:pPr eaLnBrk="1" hangingPunct="1">
              <a:buFont typeface="Wingdings" panose="05000000000000000000" pitchFamily="2" charset="2"/>
              <a:buChar char="§"/>
              <a:defRPr/>
            </a:pPr>
            <a:r>
              <a:rPr lang="en-US" altLang="nl-NL" dirty="0" err="1"/>
              <a:t>Analyseren</a:t>
            </a:r>
            <a:endParaRPr lang="en-US" altLang="nl-NL" dirty="0"/>
          </a:p>
          <a:p>
            <a:pPr marL="0" indent="0">
              <a:buNone/>
              <a:defRPr/>
            </a:pPr>
            <a:endParaRPr lang="en-US" altLang="nl-NL" dirty="0"/>
          </a:p>
          <a:p>
            <a:pPr marL="0" indent="0">
              <a:buNone/>
              <a:defRPr/>
            </a:pPr>
            <a:r>
              <a:rPr lang="en-US" altLang="nl-NL" dirty="0"/>
              <a:t>.. die </a:t>
            </a:r>
            <a:r>
              <a:rPr lang="en-US" altLang="nl-NL" dirty="0" err="1"/>
              <a:t>leiden</a:t>
            </a:r>
            <a:r>
              <a:rPr lang="en-US" altLang="nl-NL" dirty="0"/>
              <a:t> tot </a:t>
            </a:r>
            <a:r>
              <a:rPr lang="en-US" altLang="nl-NL" dirty="0" err="1"/>
              <a:t>nieuwe</a:t>
            </a:r>
            <a:r>
              <a:rPr lang="en-US" altLang="nl-NL" dirty="0"/>
              <a:t> </a:t>
            </a:r>
            <a:r>
              <a:rPr lang="en-US" altLang="nl-NL" dirty="0" err="1"/>
              <a:t>inzichten</a:t>
            </a:r>
            <a:r>
              <a:rPr lang="en-US" altLang="nl-NL" dirty="0"/>
              <a:t> </a:t>
            </a:r>
            <a:r>
              <a:rPr lang="en-US" altLang="nl-NL" dirty="0" err="1"/>
              <a:t>en</a:t>
            </a:r>
            <a:r>
              <a:rPr lang="en-US" altLang="nl-NL" dirty="0"/>
              <a:t> </a:t>
            </a:r>
            <a:r>
              <a:rPr lang="en-US" altLang="nl-NL" dirty="0" err="1"/>
              <a:t>een</a:t>
            </a:r>
            <a:r>
              <a:rPr lang="en-US" altLang="nl-NL" dirty="0"/>
              <a:t> </a:t>
            </a:r>
            <a:r>
              <a:rPr lang="en-US" altLang="nl-NL" dirty="0" err="1"/>
              <a:t>nieuwe</a:t>
            </a:r>
            <a:r>
              <a:rPr lang="en-US" altLang="nl-NL" dirty="0"/>
              <a:t> </a:t>
            </a:r>
            <a:r>
              <a:rPr lang="en-US" altLang="nl-NL" dirty="0" err="1"/>
              <a:t>manier</a:t>
            </a:r>
            <a:r>
              <a:rPr lang="en-US" altLang="nl-NL" dirty="0"/>
              <a:t> van </a:t>
            </a:r>
            <a:r>
              <a:rPr lang="en-US" altLang="nl-NL" dirty="0" err="1"/>
              <a:t>redeneren</a:t>
            </a:r>
            <a:r>
              <a:rPr lang="en-US" altLang="nl-NL" dirty="0"/>
              <a:t>.</a:t>
            </a:r>
          </a:p>
          <a:p>
            <a:pPr marL="0" indent="0">
              <a:buNone/>
              <a:defRPr/>
            </a:pPr>
            <a:endParaRPr lang="en-US" altLang="nl-NL" dirty="0"/>
          </a:p>
          <a:p>
            <a:pPr marL="0" indent="0">
              <a:buNone/>
              <a:defRPr/>
            </a:pPr>
            <a:endParaRPr lang="en-US" altLang="nl-NL" dirty="0"/>
          </a:p>
          <a:p>
            <a:pPr marL="0" indent="0">
              <a:buNone/>
              <a:defRPr/>
            </a:pPr>
            <a:r>
              <a:rPr lang="en-US" altLang="nl-NL" dirty="0"/>
              <a:t>(</a:t>
            </a:r>
            <a:r>
              <a:rPr lang="en-US" altLang="nl-NL" dirty="0" err="1"/>
              <a:t>bron</a:t>
            </a:r>
            <a:r>
              <a:rPr lang="en-US" altLang="nl-NL" dirty="0"/>
              <a:t>: </a:t>
            </a:r>
            <a:r>
              <a:rPr lang="en-US" altLang="nl-NL" dirty="0" err="1"/>
              <a:t>Definitie</a:t>
            </a:r>
            <a:r>
              <a:rPr lang="en-US" altLang="nl-NL" dirty="0"/>
              <a:t> van big data van de </a:t>
            </a:r>
            <a:r>
              <a:rPr lang="en-US" altLang="nl-NL" i="1" dirty="0" err="1"/>
              <a:t>Nationale</a:t>
            </a:r>
            <a:r>
              <a:rPr lang="en-US" altLang="nl-NL" i="1" dirty="0"/>
              <a:t> </a:t>
            </a:r>
            <a:r>
              <a:rPr lang="en-US" altLang="nl-NL" i="1" dirty="0" err="1"/>
              <a:t>DenkTank</a:t>
            </a:r>
            <a:r>
              <a:rPr lang="en-US" altLang="nl-NL" dirty="0"/>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9C428C88-0E68-4965-BAAA-3BF8EDE0659E}"/>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a:t>Conclusions</a:t>
            </a:r>
          </a:p>
        </p:txBody>
      </p:sp>
      <p:sp>
        <p:nvSpPr>
          <p:cNvPr id="30722" name="Rectangle 2">
            <a:extLst>
              <a:ext uri="{FF2B5EF4-FFF2-40B4-BE49-F238E27FC236}">
                <a16:creationId xmlns:a16="http://schemas.microsoft.com/office/drawing/2014/main" id="{94A6150C-15F1-4507-A009-F2CD2A5DD1F0}"/>
              </a:ext>
            </a:extLst>
          </p:cNvPr>
          <p:cNvSpPr>
            <a:spLocks noGrp="1" noChangeArrowheads="1"/>
          </p:cNvSpPr>
          <p:nvPr>
            <p:ph idx="1"/>
          </p:nvPr>
        </p:nvSpPr>
        <p:spPr>
          <a:ln/>
        </p:spPr>
        <p:txBody>
          <a:bodyPr/>
          <a:lstStyle/>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Analysis of retrievability helps understand the </a:t>
            </a:r>
            <a:r>
              <a:rPr lang="en-US" altLang="en-US" dirty="0" err="1"/>
              <a:t>behaviour</a:t>
            </a:r>
            <a:r>
              <a:rPr lang="en-US" altLang="en-US" dirty="0"/>
              <a:t> of retrieval systems, and makes explicit the inherent biases that affect the retrieved results</a:t>
            </a:r>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Knowing which documents are particularly hard to find allows the institutions to improve their retrieval systems and the users to adapt their search strategies and be aware of the retrieval bias and the source of that bias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a:extLst>
              <a:ext uri="{FF2B5EF4-FFF2-40B4-BE49-F238E27FC236}">
                <a16:creationId xmlns:a16="http://schemas.microsoft.com/office/drawing/2014/main" id="{78D69667-0DAE-4F57-B02B-F444B7827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5477" y="430718"/>
            <a:ext cx="8395638" cy="454596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770" name="Picture 2">
            <a:extLst>
              <a:ext uri="{FF2B5EF4-FFF2-40B4-BE49-F238E27FC236}">
                <a16:creationId xmlns:a16="http://schemas.microsoft.com/office/drawing/2014/main" id="{5264983B-FB72-4F46-A44C-DE8B5176B5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0490" y="1960545"/>
            <a:ext cx="4338416" cy="9105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71" name="Text Box 3">
            <a:extLst>
              <a:ext uri="{FF2B5EF4-FFF2-40B4-BE49-F238E27FC236}">
                <a16:creationId xmlns:a16="http://schemas.microsoft.com/office/drawing/2014/main" id="{A1D14F0C-9632-497C-9379-ED8245441A8D}"/>
              </a:ext>
            </a:extLst>
          </p:cNvPr>
          <p:cNvSpPr txBox="1">
            <a:spLocks noChangeArrowheads="1"/>
          </p:cNvSpPr>
          <p:nvPr/>
        </p:nvSpPr>
        <p:spPr bwMode="auto">
          <a:xfrm>
            <a:off x="1912130" y="6041200"/>
            <a:ext cx="8483790" cy="492089"/>
          </a:xfrm>
          <a:prstGeom prst="rect">
            <a:avLst/>
          </a:prstGeom>
          <a:solidFill>
            <a:srgbClr val="729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3261" tIns="31630" rIns="63261" bIns="3163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5pPr>
            <a:lvl6pPr marL="25146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6pPr>
            <a:lvl7pPr marL="29718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7pPr>
            <a:lvl8pPr marL="34290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8pPr>
            <a:lvl9pPr marL="3886200" indent="-228600" algn="ct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4000">
                <a:solidFill>
                  <a:srgbClr val="FFFFFF"/>
                </a:solidFill>
                <a:latin typeface="American Typewriter" charset="0"/>
                <a:cs typeface="ヒラギノ角ゴ ProN W3" charset="0"/>
              </a:defRPr>
            </a:lvl9pPr>
          </a:lstStyle>
          <a:p>
            <a:r>
              <a:rPr lang="en-US" altLang="en-US" sz="2812">
                <a:hlinkClick r:id="rId5"/>
              </a:rPr>
              <a:t>http://dx.doi.org/10.1007/s00799-017-0215-9</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9C428C88-0E68-4965-BAAA-3BF8EDE0659E}"/>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dirty="0"/>
              <a:t>Quantifying Bias is not Enough!</a:t>
            </a:r>
          </a:p>
        </p:txBody>
      </p:sp>
      <p:sp>
        <p:nvSpPr>
          <p:cNvPr id="30722" name="Rectangle 2">
            <a:extLst>
              <a:ext uri="{FF2B5EF4-FFF2-40B4-BE49-F238E27FC236}">
                <a16:creationId xmlns:a16="http://schemas.microsoft.com/office/drawing/2014/main" id="{94A6150C-15F1-4507-A009-F2CD2A5DD1F0}"/>
              </a:ext>
            </a:extLst>
          </p:cNvPr>
          <p:cNvSpPr>
            <a:spLocks noGrp="1" noChangeArrowheads="1"/>
          </p:cNvSpPr>
          <p:nvPr>
            <p:ph idx="1"/>
          </p:nvPr>
        </p:nvSpPr>
        <p:spPr>
          <a:ln/>
        </p:spPr>
        <p:txBody>
          <a:bodyPr/>
          <a:lstStyle/>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Retrievability compares ranking algorithms, so it can quantify bias – we can choose the least biased algorithm, but cannot reduce the bias observed</a:t>
            </a:r>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Singh and </a:t>
            </a:r>
            <a:r>
              <a:rPr lang="en-US" altLang="en-US" dirty="0" err="1"/>
              <a:t>Joachims</a:t>
            </a:r>
            <a:r>
              <a:rPr lang="en-US" altLang="en-US" dirty="0"/>
              <a:t> </a:t>
            </a:r>
            <a:r>
              <a:rPr lang="en-US" altLang="en-US" i="1" dirty="0"/>
              <a:t>correct</a:t>
            </a:r>
            <a:r>
              <a:rPr lang="en-US" altLang="en-US" dirty="0"/>
              <a:t> bias in the exposure of items (due to presentation bias) associated to user groups; to ensure a </a:t>
            </a:r>
            <a:r>
              <a:rPr lang="en-US" altLang="en-US" i="1" dirty="0"/>
              <a:t>fair</a:t>
            </a:r>
            <a:r>
              <a:rPr lang="en-US" altLang="en-US" dirty="0"/>
              <a:t> exposure of those groups</a:t>
            </a:r>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hlinkClick r:id="rId3"/>
              </a:rPr>
              <a:t>https://arxiv.org/abs/1802.07281</a:t>
            </a:r>
            <a:r>
              <a:rPr lang="en-US" altLang="en-US" dirty="0"/>
              <a:t> </a:t>
            </a:r>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07146"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Generally known as “fairness” / “fair search &amp; recommendation”</a:t>
            </a:r>
          </a:p>
        </p:txBody>
      </p:sp>
    </p:spTree>
    <p:extLst>
      <p:ext uri="{BB962C8B-B14F-4D97-AF65-F5344CB8AC3E}">
        <p14:creationId xmlns:p14="http://schemas.microsoft.com/office/powerpoint/2010/main" val="65447081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B93BAD-D89E-4C75-8F5F-1E1124B5E0D2}"/>
              </a:ext>
            </a:extLst>
          </p:cNvPr>
          <p:cNvSpPr>
            <a:spLocks noGrp="1"/>
          </p:cNvSpPr>
          <p:nvPr>
            <p:ph type="ctrTitle"/>
          </p:nvPr>
        </p:nvSpPr>
        <p:spPr>
          <a:xfrm>
            <a:off x="491868" y="607039"/>
            <a:ext cx="11190615" cy="1758891"/>
          </a:xfrm>
        </p:spPr>
        <p:txBody>
          <a:bodyPr anchor="b">
            <a:normAutofit/>
          </a:bodyPr>
          <a:lstStyle/>
          <a:p>
            <a:r>
              <a:rPr lang="en-GB" dirty="0" err="1"/>
              <a:t>Juridische</a:t>
            </a:r>
            <a:r>
              <a:rPr lang="en-GB" dirty="0"/>
              <a:t> Context</a:t>
            </a:r>
          </a:p>
        </p:txBody>
      </p:sp>
      <p:sp>
        <p:nvSpPr>
          <p:cNvPr id="3" name="Content Placeholder 2">
            <a:extLst>
              <a:ext uri="{FF2B5EF4-FFF2-40B4-BE49-F238E27FC236}">
                <a16:creationId xmlns:a16="http://schemas.microsoft.com/office/drawing/2014/main" id="{C4EE6D51-E71C-445B-8449-84A5D5969061}"/>
              </a:ext>
            </a:extLst>
          </p:cNvPr>
          <p:cNvSpPr>
            <a:spLocks noGrp="1"/>
          </p:cNvSpPr>
          <p:nvPr>
            <p:ph type="subTitle" idx="1"/>
          </p:nvPr>
        </p:nvSpPr>
        <p:spPr>
          <a:xfrm>
            <a:off x="491759" y="2546618"/>
            <a:ext cx="11190615" cy="728301"/>
          </a:xfrm>
        </p:spPr>
        <p:txBody>
          <a:bodyPr>
            <a:normAutofit/>
          </a:bodyPr>
          <a:lstStyle/>
          <a:p>
            <a:pPr>
              <a:spcAft>
                <a:spcPts val="600"/>
              </a:spcAft>
            </a:pPr>
            <a:r>
              <a:rPr lang="nl-NL" sz="1800"/>
              <a:t>Data Protection by Design (art. 25) eist dat het risico op inbreuken op fundamentele rechten en vrijheden zoveel mogelijk wordt gemitigeerd (bv., onrechtmatige discriminatie op grond van etniciteit of gender)</a:t>
            </a:r>
          </a:p>
        </p:txBody>
      </p:sp>
    </p:spTree>
    <p:extLst>
      <p:ext uri="{BB962C8B-B14F-4D97-AF65-F5344CB8AC3E}">
        <p14:creationId xmlns:p14="http://schemas.microsoft.com/office/powerpoint/2010/main" val="1809637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3D2F32-A5C0-4566-96A8-FE623EC024B4}"/>
              </a:ext>
            </a:extLst>
          </p:cNvPr>
          <p:cNvSpPr>
            <a:spLocks noGrp="1"/>
          </p:cNvSpPr>
          <p:nvPr>
            <p:ph type="title"/>
          </p:nvPr>
        </p:nvSpPr>
        <p:spPr/>
        <p:txBody>
          <a:bodyPr/>
          <a:lstStyle/>
          <a:p>
            <a:r>
              <a:rPr lang="en-GB" dirty="0"/>
              <a:t>Case: </a:t>
            </a:r>
            <a:r>
              <a:rPr lang="nl-NL" altLang="en-US" dirty="0">
                <a:hlinkClick r:id="rId2"/>
              </a:rPr>
              <a:t>informagus.nl/edu/cpo/</a:t>
            </a:r>
            <a:br>
              <a:rPr lang="nl-NL" altLang="en-US" dirty="0"/>
            </a:br>
            <a:r>
              <a:rPr lang="en-GB" dirty="0"/>
              <a:t> </a:t>
            </a:r>
          </a:p>
        </p:txBody>
      </p:sp>
    </p:spTree>
    <p:extLst>
      <p:ext uri="{BB962C8B-B14F-4D97-AF65-F5344CB8AC3E}">
        <p14:creationId xmlns:p14="http://schemas.microsoft.com/office/powerpoint/2010/main" val="32862204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4E4C1A-9FE9-4C36-B17B-5355D5C75067}"/>
              </a:ext>
            </a:extLst>
          </p:cNvPr>
          <p:cNvSpPr>
            <a:spLocks noGrp="1"/>
          </p:cNvSpPr>
          <p:nvPr>
            <p:ph type="title"/>
          </p:nvPr>
        </p:nvSpPr>
        <p:spPr/>
        <p:txBody>
          <a:bodyPr/>
          <a:lstStyle/>
          <a:p>
            <a:r>
              <a:rPr lang="en-GB" dirty="0" err="1"/>
              <a:t>Juridische</a:t>
            </a:r>
            <a:r>
              <a:rPr lang="en-GB" dirty="0"/>
              <a:t> Context</a:t>
            </a:r>
          </a:p>
        </p:txBody>
      </p:sp>
      <p:sp>
        <p:nvSpPr>
          <p:cNvPr id="3" name="Content Placeholder 2">
            <a:extLst>
              <a:ext uri="{FF2B5EF4-FFF2-40B4-BE49-F238E27FC236}">
                <a16:creationId xmlns:a16="http://schemas.microsoft.com/office/drawing/2014/main" id="{C4EE6D51-E71C-445B-8449-84A5D5969061}"/>
              </a:ext>
            </a:extLst>
          </p:cNvPr>
          <p:cNvSpPr>
            <a:spLocks noGrp="1"/>
          </p:cNvSpPr>
          <p:nvPr>
            <p:ph idx="1"/>
          </p:nvPr>
        </p:nvSpPr>
        <p:spPr/>
        <p:txBody>
          <a:bodyPr/>
          <a:lstStyle/>
          <a:p>
            <a:r>
              <a:rPr lang="nl-NL" dirty="0"/>
              <a:t>Data Protection Impact Assessment (art. 35) eist dat bij een hoog risico op inbreuken op fundamentele rechten en vrijheden een uitgebreid </a:t>
            </a:r>
            <a:r>
              <a:rPr lang="nl-NL" b="1" dirty="0"/>
              <a:t>impact assessment </a:t>
            </a:r>
            <a:r>
              <a:rPr lang="nl-NL" dirty="0"/>
              <a:t>wordt gemaakt, waarbij mitigerende maatregelen zoals DPbD worden genomen zodat het risico afdoende wordt ingeperkt</a:t>
            </a:r>
          </a:p>
        </p:txBody>
      </p:sp>
    </p:spTree>
    <p:extLst>
      <p:ext uri="{BB962C8B-B14F-4D97-AF65-F5344CB8AC3E}">
        <p14:creationId xmlns:p14="http://schemas.microsoft.com/office/powerpoint/2010/main" val="1855913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9C428C88-0E68-4965-BAAA-3BF8EDE0659E}"/>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dirty="0"/>
              <a:t>Question (without an Answer)</a:t>
            </a:r>
          </a:p>
        </p:txBody>
      </p:sp>
      <p:sp>
        <p:nvSpPr>
          <p:cNvPr id="30722" name="Rectangle 2">
            <a:extLst>
              <a:ext uri="{FF2B5EF4-FFF2-40B4-BE49-F238E27FC236}">
                <a16:creationId xmlns:a16="http://schemas.microsoft.com/office/drawing/2014/main" id="{94A6150C-15F1-4507-A009-F2CD2A5DD1F0}"/>
              </a:ext>
            </a:extLst>
          </p:cNvPr>
          <p:cNvSpPr>
            <a:spLocks noGrp="1" noChangeArrowheads="1"/>
          </p:cNvSpPr>
          <p:nvPr>
            <p:ph idx="1"/>
          </p:nvPr>
        </p:nvSpPr>
        <p:spPr>
          <a:ln/>
        </p:spPr>
        <p:txBody>
          <a:bodyPr/>
          <a:lstStyle/>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b="1" dirty="0"/>
              <a:t>How to determine the impact of the bias inherent in any sample of the Web that you are exposed to </a:t>
            </a:r>
            <a:r>
              <a:rPr lang="en-US" altLang="en-US" dirty="0"/>
              <a:t>(“you” being a person or an algorithm)</a:t>
            </a:r>
            <a:r>
              <a:rPr lang="en-US" altLang="en-US" b="1" dirty="0"/>
              <a:t>?</a:t>
            </a:r>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b="1"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The biases on the Web (and in other texts) sneak into really all computer systems that (try to) “understand” text! </a:t>
            </a:r>
            <a:br>
              <a:rPr lang="en-US" altLang="en-US" dirty="0"/>
            </a:br>
            <a:r>
              <a:rPr lang="en-US" altLang="en-US" dirty="0"/>
              <a:t>Is every system processing text going to be a liability?</a:t>
            </a:r>
          </a:p>
        </p:txBody>
      </p:sp>
    </p:spTree>
    <p:extLst>
      <p:ext uri="{BB962C8B-B14F-4D97-AF65-F5344CB8AC3E}">
        <p14:creationId xmlns:p14="http://schemas.microsoft.com/office/powerpoint/2010/main" val="114627669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A452E-854C-49E9-B593-F5B04C056156}"/>
              </a:ext>
            </a:extLst>
          </p:cNvPr>
          <p:cNvSpPr>
            <a:spLocks noGrp="1"/>
          </p:cNvSpPr>
          <p:nvPr>
            <p:ph type="title"/>
          </p:nvPr>
        </p:nvSpPr>
        <p:spPr/>
        <p:txBody>
          <a:bodyPr/>
          <a:lstStyle/>
          <a:p>
            <a:r>
              <a:rPr lang="en-GB" dirty="0"/>
              <a:t>Legal Context</a:t>
            </a:r>
          </a:p>
        </p:txBody>
      </p:sp>
      <p:sp>
        <p:nvSpPr>
          <p:cNvPr id="3" name="Content Placeholder 2">
            <a:extLst>
              <a:ext uri="{FF2B5EF4-FFF2-40B4-BE49-F238E27FC236}">
                <a16:creationId xmlns:a16="http://schemas.microsoft.com/office/drawing/2014/main" id="{3DD52398-22AE-43A0-A92C-294F5BB5762F}"/>
              </a:ext>
            </a:extLst>
          </p:cNvPr>
          <p:cNvSpPr>
            <a:spLocks noGrp="1"/>
          </p:cNvSpPr>
          <p:nvPr>
            <p:ph idx="1"/>
          </p:nvPr>
        </p:nvSpPr>
        <p:spPr/>
        <p:txBody>
          <a:bodyPr/>
          <a:lstStyle/>
          <a:p>
            <a:r>
              <a:rPr lang="en-GB" dirty="0"/>
              <a:t>GDPR recital 71: the data controller </a:t>
            </a:r>
            <a:r>
              <a:rPr lang="en-GB" b="1" dirty="0"/>
              <a:t>should take measures </a:t>
            </a:r>
            <a:r>
              <a:rPr lang="en-GB" dirty="0"/>
              <a:t>to “[prevent] discriminatory effects on natural persons on the basis of racial or ethnic origin, political opinion, religion or beliefs, trade union membership, genetic or health status or sexual orientation ...”</a:t>
            </a:r>
          </a:p>
        </p:txBody>
      </p:sp>
    </p:spTree>
    <p:extLst>
      <p:ext uri="{BB962C8B-B14F-4D97-AF65-F5344CB8AC3E}">
        <p14:creationId xmlns:p14="http://schemas.microsoft.com/office/powerpoint/2010/main" val="26115825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9C428C88-0E68-4965-BAAA-3BF8EDE0659E}"/>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dirty="0"/>
              <a:t>Discussion I: Awareness</a:t>
            </a:r>
          </a:p>
        </p:txBody>
      </p:sp>
      <p:sp>
        <p:nvSpPr>
          <p:cNvPr id="30722" name="Rectangle 2">
            <a:extLst>
              <a:ext uri="{FF2B5EF4-FFF2-40B4-BE49-F238E27FC236}">
                <a16:creationId xmlns:a16="http://schemas.microsoft.com/office/drawing/2014/main" id="{94A6150C-15F1-4507-A009-F2CD2A5DD1F0}"/>
              </a:ext>
            </a:extLst>
          </p:cNvPr>
          <p:cNvSpPr>
            <a:spLocks noGrp="1" noChangeArrowheads="1"/>
          </p:cNvSpPr>
          <p:nvPr>
            <p:ph idx="1"/>
          </p:nvPr>
        </p:nvSpPr>
        <p:spPr>
          <a:ln/>
        </p:spPr>
        <p:txBody>
          <a:bodyPr/>
          <a:lstStyle/>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Bias on the </a:t>
            </a:r>
            <a:r>
              <a:rPr lang="en-US" altLang="en-US" dirty="0">
                <a:solidFill>
                  <a:srgbClr val="FF0000"/>
                </a:solidFill>
              </a:rPr>
              <a:t>Dutch</a:t>
            </a:r>
            <a:r>
              <a:rPr lang="en-US" altLang="en-US" dirty="0"/>
              <a:t> Web / Social Media</a:t>
            </a:r>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Case studies on </a:t>
            </a:r>
            <a:r>
              <a:rPr lang="en-US" altLang="en-US" dirty="0" err="1"/>
              <a:t>CommonCrawl</a:t>
            </a:r>
            <a:r>
              <a:rPr lang="en-US" altLang="en-US" dirty="0"/>
              <a:t> and/or KB Web Archive</a:t>
            </a:r>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Methods and techniques</a:t>
            </a:r>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Explore and extend current / develop new techniques</a:t>
            </a:r>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Tools for the average Web user</a:t>
            </a:r>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My research: </a:t>
            </a:r>
            <a:br>
              <a:rPr lang="en-US" altLang="en-US" dirty="0"/>
            </a:br>
            <a:r>
              <a:rPr lang="en-US" altLang="en-US" b="1" i="1" dirty="0"/>
              <a:t>Personal</a:t>
            </a:r>
            <a:r>
              <a:rPr lang="en-US" altLang="en-US" dirty="0"/>
              <a:t> Web Archives may provide a means to help you understand, reflect upon and react to the biases you are exposed to</a:t>
            </a:r>
          </a:p>
        </p:txBody>
      </p:sp>
    </p:spTree>
    <p:extLst>
      <p:ext uri="{BB962C8B-B14F-4D97-AF65-F5344CB8AC3E}">
        <p14:creationId xmlns:p14="http://schemas.microsoft.com/office/powerpoint/2010/main" val="5802110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E7EFB8-3554-41E7-AD5F-C019D0DFB5A1}"/>
              </a:ext>
            </a:extLst>
          </p:cNvPr>
          <p:cNvPicPr>
            <a:picLocks noChangeAspect="1"/>
          </p:cNvPicPr>
          <p:nvPr/>
        </p:nvPicPr>
        <p:blipFill>
          <a:blip r:embed="rId2"/>
          <a:stretch>
            <a:fillRect/>
          </a:stretch>
        </p:blipFill>
        <p:spPr>
          <a:xfrm>
            <a:off x="1540727" y="392151"/>
            <a:ext cx="4757731" cy="6185725"/>
          </a:xfrm>
          <a:prstGeom prst="rect">
            <a:avLst/>
          </a:prstGeom>
        </p:spPr>
      </p:pic>
      <p:pic>
        <p:nvPicPr>
          <p:cNvPr id="8" name="Picture 7">
            <a:extLst>
              <a:ext uri="{FF2B5EF4-FFF2-40B4-BE49-F238E27FC236}">
                <a16:creationId xmlns:a16="http://schemas.microsoft.com/office/drawing/2014/main" id="{F5F59A46-055C-4207-913D-0C28B37B0AE1}"/>
              </a:ext>
            </a:extLst>
          </p:cNvPr>
          <p:cNvPicPr>
            <a:picLocks noChangeAspect="1"/>
          </p:cNvPicPr>
          <p:nvPr/>
        </p:nvPicPr>
        <p:blipFill>
          <a:blip r:embed="rId3"/>
          <a:stretch>
            <a:fillRect/>
          </a:stretch>
        </p:blipFill>
        <p:spPr>
          <a:xfrm>
            <a:off x="6198911" y="392151"/>
            <a:ext cx="4452362" cy="4969726"/>
          </a:xfrm>
          <a:prstGeom prst="rect">
            <a:avLst/>
          </a:prstGeom>
        </p:spPr>
      </p:pic>
    </p:spTree>
    <p:extLst>
      <p:ext uri="{BB962C8B-B14F-4D97-AF65-F5344CB8AC3E}">
        <p14:creationId xmlns:p14="http://schemas.microsoft.com/office/powerpoint/2010/main" val="375052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2C9B96-1E45-43C9-82FC-31343CFD50C1}"/>
              </a:ext>
            </a:extLst>
          </p:cNvPr>
          <p:cNvPicPr>
            <a:picLocks noChangeAspect="1"/>
          </p:cNvPicPr>
          <p:nvPr/>
        </p:nvPicPr>
        <p:blipFill>
          <a:blip r:embed="rId2"/>
          <a:stretch>
            <a:fillRect/>
          </a:stretch>
        </p:blipFill>
        <p:spPr>
          <a:xfrm>
            <a:off x="8238758" y="-12841"/>
            <a:ext cx="3947420" cy="6883682"/>
          </a:xfrm>
          <a:prstGeom prst="rect">
            <a:avLst/>
          </a:prstGeom>
        </p:spPr>
      </p:pic>
      <p:sp>
        <p:nvSpPr>
          <p:cNvPr id="6" name="Title 5">
            <a:extLst>
              <a:ext uri="{FF2B5EF4-FFF2-40B4-BE49-F238E27FC236}">
                <a16:creationId xmlns:a16="http://schemas.microsoft.com/office/drawing/2014/main" id="{40142F0D-4695-4148-9672-7DBB3794A33A}"/>
              </a:ext>
            </a:extLst>
          </p:cNvPr>
          <p:cNvSpPr>
            <a:spLocks noGrp="1"/>
          </p:cNvSpPr>
          <p:nvPr>
            <p:ph type="title"/>
          </p:nvPr>
        </p:nvSpPr>
        <p:spPr/>
        <p:txBody>
          <a:bodyPr/>
          <a:lstStyle/>
          <a:p>
            <a:r>
              <a:rPr lang="en-GB" dirty="0" err="1"/>
              <a:t>Hoeveel</a:t>
            </a:r>
            <a:r>
              <a:rPr lang="en-GB" dirty="0"/>
              <a:t> data?</a:t>
            </a:r>
          </a:p>
        </p:txBody>
      </p:sp>
      <p:sp>
        <p:nvSpPr>
          <p:cNvPr id="7" name="Content Placeholder 6">
            <a:extLst>
              <a:ext uri="{FF2B5EF4-FFF2-40B4-BE49-F238E27FC236}">
                <a16:creationId xmlns:a16="http://schemas.microsoft.com/office/drawing/2014/main" id="{00FF2C20-FA70-4377-A715-6542BA700F92}"/>
              </a:ext>
            </a:extLst>
          </p:cNvPr>
          <p:cNvSpPr>
            <a:spLocks noGrp="1"/>
          </p:cNvSpPr>
          <p:nvPr>
            <p:ph idx="1"/>
          </p:nvPr>
        </p:nvSpPr>
        <p:spPr/>
        <p:txBody>
          <a:bodyPr/>
          <a:lstStyle/>
          <a:p>
            <a:pPr marL="0" indent="0">
              <a:buNone/>
            </a:pPr>
            <a:r>
              <a:rPr lang="en-GB" dirty="0" err="1"/>
              <a:t>Nou</a:t>
            </a:r>
            <a:r>
              <a:rPr lang="en-GB" dirty="0"/>
              <a:t>…</a:t>
            </a:r>
          </a:p>
          <a:p>
            <a:pPr>
              <a:buFont typeface="Wingdings" panose="05000000000000000000" pitchFamily="2" charset="2"/>
              <a:buChar char="§"/>
            </a:pPr>
            <a:r>
              <a:rPr lang="en-GB" dirty="0"/>
              <a:t>Al het </a:t>
            </a:r>
            <a:r>
              <a:rPr lang="en-GB" dirty="0" err="1"/>
              <a:t>werk</a:t>
            </a:r>
            <a:r>
              <a:rPr lang="en-GB" dirty="0"/>
              <a:t> van William Shakespeare:</a:t>
            </a:r>
          </a:p>
          <a:p>
            <a:pPr>
              <a:buFont typeface="Wingdings" panose="05000000000000000000" pitchFamily="2" charset="2"/>
              <a:buChar char="§"/>
            </a:pPr>
            <a:r>
              <a:rPr lang="en-GB" dirty="0"/>
              <a:t>	5.500.000 letters…</a:t>
            </a:r>
          </a:p>
          <a:p>
            <a:pPr>
              <a:buFont typeface="Wingdings" panose="05000000000000000000" pitchFamily="2" charset="2"/>
              <a:buChar char="§"/>
            </a:pPr>
            <a:endParaRPr lang="en-GB" dirty="0"/>
          </a:p>
          <a:p>
            <a:pPr>
              <a:buFont typeface="Wingdings" panose="05000000000000000000" pitchFamily="2" charset="2"/>
              <a:buChar char="§"/>
            </a:pPr>
            <a:r>
              <a:rPr lang="en-GB" dirty="0"/>
              <a:t>…</a:t>
            </a:r>
            <a:r>
              <a:rPr lang="en-GB" dirty="0" err="1"/>
              <a:t>wordt</a:t>
            </a:r>
            <a:r>
              <a:rPr lang="en-GB" dirty="0"/>
              <a:t> </a:t>
            </a:r>
            <a:r>
              <a:rPr lang="en-GB" dirty="0" err="1"/>
              <a:t>geschreven</a:t>
            </a:r>
            <a:r>
              <a:rPr lang="en-GB" dirty="0"/>
              <a:t> in </a:t>
            </a:r>
            <a:r>
              <a:rPr lang="en-GB" dirty="0" err="1"/>
              <a:t>slechts</a:t>
            </a:r>
            <a:r>
              <a:rPr lang="en-GB" dirty="0"/>
              <a:t> 11,6 Twitter-</a:t>
            </a:r>
            <a:r>
              <a:rPr lang="en-GB" dirty="0" err="1"/>
              <a:t>seconde</a:t>
            </a:r>
            <a:r>
              <a:rPr lang="en-GB" dirty="0"/>
              <a:t>!</a:t>
            </a:r>
          </a:p>
        </p:txBody>
      </p:sp>
      <p:sp>
        <p:nvSpPr>
          <p:cNvPr id="9" name="TextBox 8">
            <a:extLst>
              <a:ext uri="{FF2B5EF4-FFF2-40B4-BE49-F238E27FC236}">
                <a16:creationId xmlns:a16="http://schemas.microsoft.com/office/drawing/2014/main" id="{A7866C66-4937-4A62-BF78-209A1BB38A57}"/>
              </a:ext>
            </a:extLst>
          </p:cNvPr>
          <p:cNvSpPr txBox="1"/>
          <p:nvPr/>
        </p:nvSpPr>
        <p:spPr>
          <a:xfrm>
            <a:off x="1642499" y="6414871"/>
            <a:ext cx="4500719" cy="319446"/>
          </a:xfrm>
          <a:prstGeom prst="rect">
            <a:avLst/>
          </a:prstGeom>
          <a:noFill/>
        </p:spPr>
        <p:txBody>
          <a:bodyPr wrap="none" rtlCol="0">
            <a:spAutoFit/>
          </a:bodyPr>
          <a:lstStyle/>
          <a:p>
            <a:pPr defTabSz="642668" eaLnBrk="0" hangingPunct="0"/>
            <a:r>
              <a:rPr lang="en-GB" sz="1476" dirty="0">
                <a:solidFill>
                  <a:srgbClr val="000000"/>
                </a:solidFill>
                <a:latin typeface="Arial"/>
                <a:ea typeface="ヒラギノ角ゴ ProN W3" charset="-128"/>
                <a:sym typeface="American Typewriter" charset="0"/>
                <a:hlinkClick r:id="rId3"/>
              </a:rPr>
              <a:t>quora.com/How-much-data-does-Twitter-store-daily</a:t>
            </a:r>
            <a:endParaRPr lang="en-GB" sz="1476" dirty="0">
              <a:solidFill>
                <a:srgbClr val="000000"/>
              </a:solidFill>
              <a:latin typeface="Arial"/>
              <a:ea typeface="ヒラギノ角ゴ ProN W3" charset="-128"/>
              <a:sym typeface="American Typewriter" charset="0"/>
            </a:endParaRPr>
          </a:p>
        </p:txBody>
      </p:sp>
    </p:spTree>
    <p:extLst>
      <p:ext uri="{BB962C8B-B14F-4D97-AF65-F5344CB8AC3E}">
        <p14:creationId xmlns:p14="http://schemas.microsoft.com/office/powerpoint/2010/main" val="16608635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9C428C88-0E68-4965-BAAA-3BF8EDE0659E}"/>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dirty="0"/>
              <a:t>Discussion II: Exploitation vs. Exploration</a:t>
            </a:r>
          </a:p>
        </p:txBody>
      </p:sp>
      <p:sp>
        <p:nvSpPr>
          <p:cNvPr id="30722" name="Rectangle 2">
            <a:extLst>
              <a:ext uri="{FF2B5EF4-FFF2-40B4-BE49-F238E27FC236}">
                <a16:creationId xmlns:a16="http://schemas.microsoft.com/office/drawing/2014/main" id="{94A6150C-15F1-4507-A009-F2CD2A5DD1F0}"/>
              </a:ext>
            </a:extLst>
          </p:cNvPr>
          <p:cNvSpPr>
            <a:spLocks noGrp="1" noChangeArrowheads="1"/>
          </p:cNvSpPr>
          <p:nvPr>
            <p:ph idx="1"/>
          </p:nvPr>
        </p:nvSpPr>
        <p:spPr>
          <a:ln/>
        </p:spPr>
        <p:txBody>
          <a:bodyPr/>
          <a:lstStyle/>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Measures that do not discourage exploration</a:t>
            </a:r>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Countering the Popularity Bias</a:t>
            </a:r>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i="1" dirty="0"/>
              <a:t>Can we somehow quantify future rewards, not just current rewards (?)</a:t>
            </a:r>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Best Paper SIGIR 2018:</a:t>
            </a:r>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GB" dirty="0"/>
              <a:t>Should I Follow the Crowd? A Probabilistic Analysis of the Effectiveness of Popularity in Recommender Systems</a:t>
            </a:r>
            <a:br>
              <a:rPr lang="en-GB" dirty="0"/>
            </a:br>
            <a:r>
              <a:rPr lang="en-GB" dirty="0">
                <a:hlinkClick r:id="rId3"/>
              </a:rPr>
              <a:t>ir.ii.uam.es/pubs/sigir2018.pdf</a:t>
            </a:r>
            <a:r>
              <a:rPr lang="en-GB" dirty="0"/>
              <a:t> </a:t>
            </a:r>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GB" i="1" dirty="0"/>
              <a:t>Properties of measures informing better experimental designs</a:t>
            </a:r>
          </a:p>
        </p:txBody>
      </p:sp>
    </p:spTree>
    <p:extLst>
      <p:ext uri="{BB962C8B-B14F-4D97-AF65-F5344CB8AC3E}">
        <p14:creationId xmlns:p14="http://schemas.microsoft.com/office/powerpoint/2010/main" val="34395571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2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9C428C88-0E68-4965-BAAA-3BF8EDE0659E}"/>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dirty="0"/>
              <a:t>Discussion III: Explanations</a:t>
            </a:r>
          </a:p>
        </p:txBody>
      </p:sp>
      <p:sp>
        <p:nvSpPr>
          <p:cNvPr id="30722" name="Rectangle 2">
            <a:extLst>
              <a:ext uri="{FF2B5EF4-FFF2-40B4-BE49-F238E27FC236}">
                <a16:creationId xmlns:a16="http://schemas.microsoft.com/office/drawing/2014/main" id="{94A6150C-15F1-4507-A009-F2CD2A5DD1F0}"/>
              </a:ext>
            </a:extLst>
          </p:cNvPr>
          <p:cNvSpPr>
            <a:spLocks noGrp="1" noChangeArrowheads="1"/>
          </p:cNvSpPr>
          <p:nvPr>
            <p:ph idx="1"/>
          </p:nvPr>
        </p:nvSpPr>
        <p:spPr>
          <a:ln/>
        </p:spPr>
        <p:txBody>
          <a:bodyPr/>
          <a:lstStyle/>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Insight in how classifiers etc. decide – not trivial for tools like deep networks over, say, character sequences</a:t>
            </a:r>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Challenge: </a:t>
            </a:r>
          </a:p>
          <a:p>
            <a:pPr marL="281195" lvl="1" indent="0">
              <a:buSzPct val="125000"/>
              <a:buNone/>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How to create a Ground Truth?</a:t>
            </a:r>
            <a:br>
              <a:rPr lang="en-US" altLang="en-US" dirty="0"/>
            </a:br>
            <a:br>
              <a:rPr lang="en-US" altLang="en-US" dirty="0"/>
            </a:br>
            <a:r>
              <a:rPr lang="en-US" altLang="en-US" b="1" i="1" dirty="0"/>
              <a:t>When is an explanation of an algorithmic decision a good explanation?</a:t>
            </a:r>
          </a:p>
        </p:txBody>
      </p:sp>
      <p:pic>
        <p:nvPicPr>
          <p:cNvPr id="2" name="Picture 1">
            <a:extLst>
              <a:ext uri="{FF2B5EF4-FFF2-40B4-BE49-F238E27FC236}">
                <a16:creationId xmlns:a16="http://schemas.microsoft.com/office/drawing/2014/main" id="{8DD76219-78EE-4803-86AD-9F1B81694FC7}"/>
              </a:ext>
            </a:extLst>
          </p:cNvPr>
          <p:cNvPicPr>
            <a:picLocks noChangeAspect="1"/>
          </p:cNvPicPr>
          <p:nvPr/>
        </p:nvPicPr>
        <p:blipFill>
          <a:blip r:embed="rId3"/>
          <a:stretch>
            <a:fillRect/>
          </a:stretch>
        </p:blipFill>
        <p:spPr>
          <a:xfrm>
            <a:off x="524450" y="2050607"/>
            <a:ext cx="10076209" cy="620016"/>
          </a:xfrm>
          <a:prstGeom prst="rect">
            <a:avLst/>
          </a:prstGeom>
        </p:spPr>
      </p:pic>
      <p:pic>
        <p:nvPicPr>
          <p:cNvPr id="3" name="Picture 2">
            <a:extLst>
              <a:ext uri="{FF2B5EF4-FFF2-40B4-BE49-F238E27FC236}">
                <a16:creationId xmlns:a16="http://schemas.microsoft.com/office/drawing/2014/main" id="{7F5D30B6-6434-4A98-9240-D7A7D839E5E4}"/>
              </a:ext>
            </a:extLst>
          </p:cNvPr>
          <p:cNvPicPr>
            <a:picLocks noChangeAspect="1"/>
          </p:cNvPicPr>
          <p:nvPr/>
        </p:nvPicPr>
        <p:blipFill>
          <a:blip r:embed="rId4"/>
          <a:stretch>
            <a:fillRect/>
          </a:stretch>
        </p:blipFill>
        <p:spPr>
          <a:xfrm>
            <a:off x="511826" y="2820870"/>
            <a:ext cx="10154130" cy="570030"/>
          </a:xfrm>
          <a:prstGeom prst="rect">
            <a:avLst/>
          </a:prstGeom>
        </p:spPr>
      </p:pic>
    </p:spTree>
    <p:extLst>
      <p:ext uri="{BB962C8B-B14F-4D97-AF65-F5344CB8AC3E}">
        <p14:creationId xmlns:p14="http://schemas.microsoft.com/office/powerpoint/2010/main" val="2200624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2">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2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9C428C88-0E68-4965-BAAA-3BF8EDE0659E}"/>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dirty="0"/>
              <a:t>Discussion III: Explanations</a:t>
            </a:r>
          </a:p>
        </p:txBody>
      </p:sp>
      <p:sp>
        <p:nvSpPr>
          <p:cNvPr id="30722" name="Rectangle 2">
            <a:extLst>
              <a:ext uri="{FF2B5EF4-FFF2-40B4-BE49-F238E27FC236}">
                <a16:creationId xmlns:a16="http://schemas.microsoft.com/office/drawing/2014/main" id="{94A6150C-15F1-4507-A009-F2CD2A5DD1F0}"/>
              </a:ext>
            </a:extLst>
          </p:cNvPr>
          <p:cNvSpPr>
            <a:spLocks noGrp="1" noChangeArrowheads="1"/>
          </p:cNvSpPr>
          <p:nvPr>
            <p:ph idx="1"/>
          </p:nvPr>
        </p:nvSpPr>
        <p:spPr>
          <a:ln/>
        </p:spPr>
        <p:txBody>
          <a:bodyPr/>
          <a:lstStyle/>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Example from </a:t>
            </a:r>
            <a:r>
              <a:rPr lang="en-US" altLang="en-US" dirty="0">
                <a:hlinkClick r:id="rId3"/>
              </a:rPr>
              <a:t>https://arxiv.org/abs/1801.06422</a:t>
            </a:r>
            <a:r>
              <a:rPr lang="en-US" altLang="en-US" dirty="0"/>
              <a:t> </a:t>
            </a:r>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sz="1968" i="1"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sz="1968" i="1"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sz="1968" i="1" dirty="0"/>
          </a:p>
          <a:p>
            <a:pPr marL="281195" lvl="1" indent="0">
              <a:buSzPct val="125000"/>
              <a:buNone/>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GB" sz="1757" i="1" dirty="0"/>
              <a:t>belongs to the newsgroup </a:t>
            </a:r>
            <a:r>
              <a:rPr lang="en-GB" sz="1757" dirty="0" err="1">
                <a:latin typeface="Courier New" panose="02070309020205020404" pitchFamily="49" charset="0"/>
                <a:cs typeface="Courier New" panose="02070309020205020404" pitchFamily="49" charset="0"/>
              </a:rPr>
              <a:t>sci.electronic</a:t>
            </a:r>
            <a:endParaRPr lang="en-US" altLang="en-US" sz="1757" i="1" dirty="0"/>
          </a:p>
          <a:p>
            <a:pPr marL="281195" lvl="1" indent="0">
              <a:buSzPct val="125000"/>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sz="1757" i="1" dirty="0"/>
          </a:p>
          <a:p>
            <a:pPr marL="281195" lvl="1" indent="0">
              <a:buSzPct val="125000"/>
              <a:buNone/>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sz="1757" i="1" dirty="0"/>
              <a:t>“</a:t>
            </a:r>
            <a:r>
              <a:rPr lang="en-GB" sz="1757" i="1" dirty="0"/>
              <a:t>More importantly, </a:t>
            </a:r>
            <a:r>
              <a:rPr lang="en-GB" sz="1757" b="1" i="1" dirty="0"/>
              <a:t>a good explanation method should not reflect what humans attend to, but what task methods attend to</a:t>
            </a:r>
            <a:r>
              <a:rPr lang="en-GB" sz="1757" i="1" dirty="0"/>
              <a:t>. For instance, the family name “</a:t>
            </a:r>
            <a:r>
              <a:rPr lang="en-GB" sz="1757" i="1" dirty="0" err="1"/>
              <a:t>Kolstad</a:t>
            </a:r>
            <a:r>
              <a:rPr lang="en-GB" sz="1757" i="1" dirty="0"/>
              <a:t>” has 11 out of its 13 appearances in the 20 newsgroups corpus in </a:t>
            </a:r>
            <a:r>
              <a:rPr lang="en-GB" sz="1757" dirty="0" err="1">
                <a:latin typeface="Courier New" panose="02070309020205020404" pitchFamily="49" charset="0"/>
                <a:cs typeface="Courier New" panose="02070309020205020404" pitchFamily="49" charset="0"/>
              </a:rPr>
              <a:t>sci.electronic</a:t>
            </a:r>
            <a:r>
              <a:rPr lang="en-GB" sz="1757" i="1" dirty="0"/>
              <a:t> posts. Thus, task methods probably learn it as a </a:t>
            </a:r>
            <a:r>
              <a:rPr lang="en-GB" sz="1757" dirty="0" err="1">
                <a:latin typeface="Courier New" panose="02070309020205020404" pitchFamily="49" charset="0"/>
                <a:cs typeface="Courier New" panose="02070309020205020404" pitchFamily="49" charset="0"/>
              </a:rPr>
              <a:t>sci.electronics</a:t>
            </a:r>
            <a:r>
              <a:rPr lang="en-GB" sz="1757" dirty="0">
                <a:latin typeface="Courier New" panose="02070309020205020404" pitchFamily="49" charset="0"/>
                <a:cs typeface="Courier New" panose="02070309020205020404" pitchFamily="49" charset="0"/>
              </a:rPr>
              <a:t> </a:t>
            </a:r>
            <a:r>
              <a:rPr lang="en-GB" sz="1757" i="1" dirty="0"/>
              <a:t>indicator. Indeed, the explanation method in Fig 1 (top) marks “</a:t>
            </a:r>
            <a:r>
              <a:rPr lang="en-GB" sz="1757" i="1" dirty="0" err="1"/>
              <a:t>Kolstad</a:t>
            </a:r>
            <a:r>
              <a:rPr lang="en-GB" sz="1757" i="1" dirty="0"/>
              <a:t>” as relevant, </a:t>
            </a:r>
            <a:r>
              <a:rPr lang="en-GB" sz="1757" b="1" i="1" dirty="0"/>
              <a:t>but the human annotator does not.”</a:t>
            </a:r>
            <a:endParaRPr lang="en-GB" b="1" i="1" dirty="0"/>
          </a:p>
        </p:txBody>
      </p:sp>
      <p:pic>
        <p:nvPicPr>
          <p:cNvPr id="2" name="Picture 1">
            <a:extLst>
              <a:ext uri="{FF2B5EF4-FFF2-40B4-BE49-F238E27FC236}">
                <a16:creationId xmlns:a16="http://schemas.microsoft.com/office/drawing/2014/main" id="{3FB379F7-459D-4764-8F4F-1138464C55E3}"/>
              </a:ext>
            </a:extLst>
          </p:cNvPr>
          <p:cNvPicPr>
            <a:picLocks noChangeAspect="1"/>
          </p:cNvPicPr>
          <p:nvPr/>
        </p:nvPicPr>
        <p:blipFill>
          <a:blip r:embed="rId4"/>
          <a:stretch>
            <a:fillRect/>
          </a:stretch>
        </p:blipFill>
        <p:spPr>
          <a:xfrm>
            <a:off x="1485901" y="1852194"/>
            <a:ext cx="9138792" cy="468704"/>
          </a:xfrm>
          <a:prstGeom prst="rect">
            <a:avLst/>
          </a:prstGeom>
        </p:spPr>
      </p:pic>
    </p:spTree>
    <p:extLst>
      <p:ext uri="{BB962C8B-B14F-4D97-AF65-F5344CB8AC3E}">
        <p14:creationId xmlns:p14="http://schemas.microsoft.com/office/powerpoint/2010/main" val="130605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9C428C88-0E68-4965-BAAA-3BF8EDE0659E}"/>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dirty="0"/>
              <a:t>Discussion IV: De-biasing data?</a:t>
            </a:r>
          </a:p>
        </p:txBody>
      </p:sp>
      <p:sp>
        <p:nvSpPr>
          <p:cNvPr id="30722" name="Rectangle 2">
            <a:extLst>
              <a:ext uri="{FF2B5EF4-FFF2-40B4-BE49-F238E27FC236}">
                <a16:creationId xmlns:a16="http://schemas.microsoft.com/office/drawing/2014/main" id="{94A6150C-15F1-4507-A009-F2CD2A5DD1F0}"/>
              </a:ext>
            </a:extLst>
          </p:cNvPr>
          <p:cNvSpPr>
            <a:spLocks noGrp="1" noChangeArrowheads="1"/>
          </p:cNvSpPr>
          <p:nvPr>
            <p:ph idx="1"/>
          </p:nvPr>
        </p:nvSpPr>
        <p:spPr>
          <a:ln/>
        </p:spPr>
        <p:txBody>
          <a:bodyPr/>
          <a:lstStyle/>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Compare measures on social media or web data to those from more traditional data (e.g., demo-graphics, CBS)</a:t>
            </a:r>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b="1" i="1"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b="1" dirty="0"/>
              <a:t>Integrate observations from different sources;</a:t>
            </a:r>
            <a:br>
              <a:rPr lang="en-US" altLang="en-US" b="1" dirty="0"/>
            </a:br>
            <a:r>
              <a:rPr lang="en-US" altLang="en-US" i="1" dirty="0"/>
              <a:t>e.g., use population density as well as geo-located Tweet frequency to counter geographical bias</a:t>
            </a:r>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i="1"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b="1" dirty="0"/>
              <a:t>De-bias representations derived from biased data (?)</a:t>
            </a:r>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E.g., word embeddings (e.g. </a:t>
            </a:r>
            <a:r>
              <a:rPr lang="en-US" altLang="en-US" dirty="0" err="1"/>
              <a:t>Bolukbasi</a:t>
            </a:r>
            <a:r>
              <a:rPr lang="en-US" altLang="en-US" dirty="0"/>
              <a:t> </a:t>
            </a:r>
            <a:r>
              <a:rPr lang="en-US" altLang="en-US" i="1" dirty="0"/>
              <a:t>et al. “Man is to computer as woman is to homemaker?”</a:t>
            </a:r>
            <a:r>
              <a:rPr lang="en-US" altLang="en-US" dirty="0"/>
              <a:t>)</a:t>
            </a:r>
          </a:p>
        </p:txBody>
      </p:sp>
      <p:sp>
        <p:nvSpPr>
          <p:cNvPr id="2" name="TextBox 1">
            <a:extLst>
              <a:ext uri="{FF2B5EF4-FFF2-40B4-BE49-F238E27FC236}">
                <a16:creationId xmlns:a16="http://schemas.microsoft.com/office/drawing/2014/main" id="{7CD15FC2-4B74-4EA0-BEE1-FBE7C9BC8FE2}"/>
              </a:ext>
            </a:extLst>
          </p:cNvPr>
          <p:cNvSpPr txBox="1"/>
          <p:nvPr/>
        </p:nvSpPr>
        <p:spPr>
          <a:xfrm>
            <a:off x="1641955" y="6263392"/>
            <a:ext cx="6543458" cy="481670"/>
          </a:xfrm>
          <a:prstGeom prst="rect">
            <a:avLst/>
          </a:prstGeom>
          <a:noFill/>
        </p:spPr>
        <p:txBody>
          <a:bodyPr wrap="none" rtlCol="0">
            <a:spAutoFit/>
          </a:bodyPr>
          <a:lstStyle/>
          <a:p>
            <a:pPr algn="l"/>
            <a:r>
              <a:rPr lang="en-GB" sz="1265" dirty="0"/>
              <a:t>Note: discrimination-aware data mining is far from trivial:</a:t>
            </a:r>
            <a:br>
              <a:rPr lang="en-GB" sz="1265" dirty="0"/>
            </a:br>
            <a:r>
              <a:rPr lang="en-GB" sz="1265" dirty="0">
                <a:hlinkClick r:id="rId3"/>
              </a:rPr>
              <a:t>https://people.cs.kuleuven.be/~bettina.berendt/Talks/berendt_2017_11_24_final.pdf</a:t>
            </a:r>
            <a:r>
              <a:rPr lang="en-GB" sz="1265" dirty="0"/>
              <a:t> </a:t>
            </a:r>
          </a:p>
        </p:txBody>
      </p:sp>
    </p:spTree>
    <p:extLst>
      <p:ext uri="{BB962C8B-B14F-4D97-AF65-F5344CB8AC3E}">
        <p14:creationId xmlns:p14="http://schemas.microsoft.com/office/powerpoint/2010/main" val="362247355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9C428C88-0E68-4965-BAAA-3BF8EDE0659E}"/>
              </a:ext>
            </a:extLst>
          </p:cNvPr>
          <p:cNvSpPr>
            <a:spLocks noGrp="1" noChangeArrowheads="1"/>
          </p:cNvSpPr>
          <p:nvPr>
            <p:ph type="title"/>
          </p:nvPr>
        </p:nvSpPr>
        <p:spPr>
          <a:ln/>
        </p:spPr>
        <p:txBody>
          <a:bodyPr/>
          <a:lstStyle/>
          <a:p>
            <a:pPr>
              <a:tabLst>
                <a:tab pos="0" algn="l"/>
                <a:tab pos="321366" algn="l"/>
                <a:tab pos="642732" algn="l"/>
                <a:tab pos="964098" algn="l"/>
                <a:tab pos="1285464" algn="l"/>
                <a:tab pos="1606829" algn="l"/>
                <a:tab pos="1928195" algn="l"/>
                <a:tab pos="2249561" algn="l"/>
                <a:tab pos="2570927" algn="l"/>
                <a:tab pos="2892293" algn="l"/>
                <a:tab pos="3213659" algn="l"/>
                <a:tab pos="3535025" algn="l"/>
                <a:tab pos="3856391" algn="l"/>
                <a:tab pos="4177756" algn="l"/>
                <a:tab pos="4499122" algn="l"/>
                <a:tab pos="4820488" algn="l"/>
                <a:tab pos="5141854" algn="l"/>
                <a:tab pos="5463220" algn="l"/>
                <a:tab pos="5784586" algn="l"/>
                <a:tab pos="6105952" algn="l"/>
                <a:tab pos="6427318" algn="l"/>
                <a:tab pos="6748683" algn="l"/>
                <a:tab pos="7070049" algn="l"/>
                <a:tab pos="7391415" algn="l"/>
              </a:tabLst>
            </a:pPr>
            <a:r>
              <a:rPr lang="en-US" altLang="en-US" i="1" dirty="0"/>
              <a:t>Other research themes to explore:</a:t>
            </a:r>
          </a:p>
        </p:txBody>
      </p:sp>
      <p:sp>
        <p:nvSpPr>
          <p:cNvPr id="30722" name="Rectangle 2">
            <a:extLst>
              <a:ext uri="{FF2B5EF4-FFF2-40B4-BE49-F238E27FC236}">
                <a16:creationId xmlns:a16="http://schemas.microsoft.com/office/drawing/2014/main" id="{94A6150C-15F1-4507-A009-F2CD2A5DD1F0}"/>
              </a:ext>
            </a:extLst>
          </p:cNvPr>
          <p:cNvSpPr>
            <a:spLocks noGrp="1" noChangeArrowheads="1"/>
          </p:cNvSpPr>
          <p:nvPr>
            <p:ph idx="1"/>
          </p:nvPr>
        </p:nvSpPr>
        <p:spPr>
          <a:ln/>
        </p:spPr>
        <p:txBody>
          <a:bodyPr/>
          <a:lstStyle/>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Transparency and accountability of algorithms:</a:t>
            </a:r>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b="1" dirty="0">
                <a:solidFill>
                  <a:srgbClr val="C00000"/>
                </a:solidFill>
              </a:rPr>
              <a:t>Awareness</a:t>
            </a:r>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Access and redress</a:t>
            </a:r>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Accountability</a:t>
            </a:r>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b="1" dirty="0">
                <a:solidFill>
                  <a:srgbClr val="C00000"/>
                </a:solidFill>
              </a:rPr>
              <a:t>Explanation</a:t>
            </a:r>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Data provenance</a:t>
            </a:r>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t>Auditability</a:t>
            </a:r>
          </a:p>
          <a:p>
            <a:pPr marL="531146" lvl="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b="1" dirty="0">
                <a:solidFill>
                  <a:srgbClr val="C00000"/>
                </a:solidFill>
              </a:rPr>
              <a:t>Validation and testing</a:t>
            </a:r>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endParaRPr lang="en-US" altLang="en-US" dirty="0"/>
          </a:p>
          <a:p>
            <a:pPr marL="249951" indent="-249951">
              <a:buSzPct val="125000"/>
              <a:buFont typeface="Wingdings" panose="05000000000000000000" pitchFamily="2" charset="2"/>
              <a:buChar char=""/>
              <a:tabLst>
                <a:tab pos="249951" algn="l"/>
                <a:tab pos="329177" algn="l"/>
                <a:tab pos="650543" algn="l"/>
                <a:tab pos="971909" algn="l"/>
                <a:tab pos="1293275" algn="l"/>
                <a:tab pos="1614641" algn="l"/>
                <a:tab pos="1936007" algn="l"/>
                <a:tab pos="2257372" algn="l"/>
                <a:tab pos="2578738" algn="l"/>
                <a:tab pos="2900104" algn="l"/>
                <a:tab pos="3221470" algn="l"/>
                <a:tab pos="3542836" algn="l"/>
                <a:tab pos="3864202" algn="l"/>
                <a:tab pos="4185568" algn="l"/>
                <a:tab pos="4506934" algn="l"/>
                <a:tab pos="4828300" algn="l"/>
                <a:tab pos="5149665" algn="l"/>
                <a:tab pos="5471031" algn="l"/>
                <a:tab pos="5792397" algn="l"/>
                <a:tab pos="6113763" algn="l"/>
                <a:tab pos="6435129" algn="l"/>
                <a:tab pos="6748683" algn="l"/>
                <a:tab pos="7070049" algn="l"/>
                <a:tab pos="7391415" algn="l"/>
              </a:tabLst>
            </a:pPr>
            <a:r>
              <a:rPr lang="en-US" altLang="en-US" dirty="0">
                <a:hlinkClick r:id="rId3"/>
              </a:rPr>
              <a:t>fairness-measures.org/</a:t>
            </a:r>
            <a:r>
              <a:rPr lang="en-US" altLang="en-US" dirty="0"/>
              <a:t> </a:t>
            </a:r>
          </a:p>
        </p:txBody>
      </p:sp>
      <p:sp>
        <p:nvSpPr>
          <p:cNvPr id="3" name="TextBox 2">
            <a:extLst>
              <a:ext uri="{FF2B5EF4-FFF2-40B4-BE49-F238E27FC236}">
                <a16:creationId xmlns:a16="http://schemas.microsoft.com/office/drawing/2014/main" id="{A65BC68D-D999-4D83-8017-97CC8EF6BF3E}"/>
              </a:ext>
            </a:extLst>
          </p:cNvPr>
          <p:cNvSpPr txBox="1"/>
          <p:nvPr/>
        </p:nvSpPr>
        <p:spPr>
          <a:xfrm>
            <a:off x="1743183" y="6120529"/>
            <a:ext cx="7628948" cy="676339"/>
          </a:xfrm>
          <a:prstGeom prst="rect">
            <a:avLst/>
          </a:prstGeom>
          <a:noFill/>
        </p:spPr>
        <p:txBody>
          <a:bodyPr wrap="none" rtlCol="0">
            <a:spAutoFit/>
          </a:bodyPr>
          <a:lstStyle/>
          <a:p>
            <a:pPr algn="l"/>
            <a:r>
              <a:rPr lang="en-GB" sz="1265" dirty="0"/>
              <a:t>ACM U.S. Public Policy Council. </a:t>
            </a:r>
            <a:r>
              <a:rPr lang="en-GB" sz="1265" i="1" dirty="0"/>
              <a:t>Statement on Algorithmic Transparency and Accountability</a:t>
            </a:r>
            <a:r>
              <a:rPr lang="en-GB" sz="1265" dirty="0"/>
              <a:t>, </a:t>
            </a:r>
            <a:br>
              <a:rPr lang="en-GB" sz="1265" dirty="0"/>
            </a:br>
            <a:r>
              <a:rPr lang="en-GB" sz="1265" dirty="0"/>
              <a:t>ACM, Washington, D.C., Jan. 2017;</a:t>
            </a:r>
            <a:br>
              <a:rPr lang="en-GB" sz="1265" dirty="0"/>
            </a:br>
            <a:r>
              <a:rPr lang="en-GB" sz="1265" dirty="0">
                <a:hlinkClick r:id="rId4"/>
              </a:rPr>
              <a:t>https://www.acm.org/binaries/content/assets/public-policy/2017_usacm_statement_algorithms.pdf</a:t>
            </a:r>
            <a:endParaRPr lang="en-GB" sz="1265" dirty="0"/>
          </a:p>
        </p:txBody>
      </p:sp>
    </p:spTree>
    <p:extLst>
      <p:ext uri="{BB962C8B-B14F-4D97-AF65-F5344CB8AC3E}">
        <p14:creationId xmlns:p14="http://schemas.microsoft.com/office/powerpoint/2010/main" val="372260643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263F06-E44B-4857-A8A0-94995E285791}"/>
              </a:ext>
            </a:extLst>
          </p:cNvPr>
          <p:cNvSpPr>
            <a:spLocks noGrp="1"/>
          </p:cNvSpPr>
          <p:nvPr>
            <p:ph type="title"/>
          </p:nvPr>
        </p:nvSpPr>
        <p:spPr/>
        <p:txBody>
          <a:bodyPr/>
          <a:lstStyle/>
          <a:p>
            <a:r>
              <a:rPr lang="en-GB" dirty="0" err="1"/>
              <a:t>Een</a:t>
            </a:r>
            <a:r>
              <a:rPr lang="en-GB" dirty="0"/>
              <a:t> </a:t>
            </a:r>
            <a:r>
              <a:rPr lang="en-GB" dirty="0" err="1"/>
              <a:t>wonderlijke</a:t>
            </a:r>
            <a:r>
              <a:rPr lang="en-GB" dirty="0"/>
              <a:t> </a:t>
            </a:r>
            <a:r>
              <a:rPr lang="en-GB" dirty="0" err="1"/>
              <a:t>puzzel</a:t>
            </a:r>
            <a:r>
              <a:rPr lang="en-GB" dirty="0"/>
              <a:t>!</a:t>
            </a:r>
          </a:p>
        </p:txBody>
      </p:sp>
      <p:pic>
        <p:nvPicPr>
          <p:cNvPr id="7" name="Picture 6">
            <a:extLst>
              <a:ext uri="{FF2B5EF4-FFF2-40B4-BE49-F238E27FC236}">
                <a16:creationId xmlns:a16="http://schemas.microsoft.com/office/drawing/2014/main" id="{939E604C-3574-407B-A95B-96200531DCFF}"/>
              </a:ext>
            </a:extLst>
          </p:cNvPr>
          <p:cNvPicPr>
            <a:picLocks noChangeAspect="1"/>
          </p:cNvPicPr>
          <p:nvPr/>
        </p:nvPicPr>
        <p:blipFill>
          <a:blip r:embed="rId2"/>
          <a:stretch>
            <a:fillRect/>
          </a:stretch>
        </p:blipFill>
        <p:spPr>
          <a:xfrm>
            <a:off x="2157539" y="1681707"/>
            <a:ext cx="7876923" cy="4429516"/>
          </a:xfrm>
          <a:prstGeom prst="rect">
            <a:avLst/>
          </a:prstGeom>
        </p:spPr>
      </p:pic>
      <p:sp>
        <p:nvSpPr>
          <p:cNvPr id="8" name="TextBox 7">
            <a:extLst>
              <a:ext uri="{FF2B5EF4-FFF2-40B4-BE49-F238E27FC236}">
                <a16:creationId xmlns:a16="http://schemas.microsoft.com/office/drawing/2014/main" id="{8AA42D57-4666-4821-9938-85B07A8729C1}"/>
              </a:ext>
            </a:extLst>
          </p:cNvPr>
          <p:cNvSpPr txBox="1"/>
          <p:nvPr/>
        </p:nvSpPr>
        <p:spPr>
          <a:xfrm>
            <a:off x="5708109" y="6350528"/>
            <a:ext cx="4393960" cy="319446"/>
          </a:xfrm>
          <a:prstGeom prst="rect">
            <a:avLst/>
          </a:prstGeom>
          <a:noFill/>
        </p:spPr>
        <p:txBody>
          <a:bodyPr wrap="none" rtlCol="0">
            <a:spAutoFit/>
          </a:bodyPr>
          <a:lstStyle/>
          <a:p>
            <a:pPr defTabSz="642668" eaLnBrk="0" hangingPunct="0"/>
            <a:r>
              <a:rPr lang="en-GB" sz="1476" dirty="0">
                <a:solidFill>
                  <a:srgbClr val="000000"/>
                </a:solidFill>
                <a:latin typeface="Arial"/>
                <a:ea typeface="ヒラギノ角ゴ ProN W3" charset="-128"/>
                <a:sym typeface="American Typewriter" charset="0"/>
                <a:hlinkClick r:id="rId3"/>
              </a:rPr>
              <a:t>slideshare.net/</a:t>
            </a:r>
            <a:r>
              <a:rPr lang="en-GB" sz="1476" dirty="0" err="1">
                <a:solidFill>
                  <a:srgbClr val="000000"/>
                </a:solidFill>
                <a:latin typeface="Arial"/>
                <a:ea typeface="ヒラギノ角ゴ ProN W3" charset="-128"/>
                <a:sym typeface="American Typewriter" charset="0"/>
                <a:hlinkClick r:id="rId3"/>
              </a:rPr>
              <a:t>raffikrikorian</a:t>
            </a:r>
            <a:r>
              <a:rPr lang="en-GB" sz="1476" dirty="0">
                <a:solidFill>
                  <a:srgbClr val="000000"/>
                </a:solidFill>
                <a:latin typeface="Arial"/>
                <a:ea typeface="ヒラギノ角ゴ ProN W3" charset="-128"/>
                <a:sym typeface="American Typewriter" charset="0"/>
                <a:hlinkClick r:id="rId3"/>
              </a:rPr>
              <a:t>/twitter-by-the-numbers</a:t>
            </a:r>
            <a:endParaRPr lang="en-GB" sz="1476" dirty="0">
              <a:solidFill>
                <a:srgbClr val="000000"/>
              </a:solidFill>
              <a:latin typeface="Arial"/>
              <a:ea typeface="ヒラギノ角ゴ ProN W3" charset="-128"/>
              <a:sym typeface="American Typewriter" charset="0"/>
            </a:endParaRPr>
          </a:p>
        </p:txBody>
      </p:sp>
      <p:sp>
        <p:nvSpPr>
          <p:cNvPr id="2" name="Rectangle 1">
            <a:extLst>
              <a:ext uri="{FF2B5EF4-FFF2-40B4-BE49-F238E27FC236}">
                <a16:creationId xmlns:a16="http://schemas.microsoft.com/office/drawing/2014/main" id="{E6464B64-B542-40D2-BD72-102C697991B3}"/>
              </a:ext>
            </a:extLst>
          </p:cNvPr>
          <p:cNvSpPr/>
          <p:nvPr/>
        </p:nvSpPr>
        <p:spPr bwMode="auto">
          <a:xfrm>
            <a:off x="2157538" y="4137512"/>
            <a:ext cx="7876923" cy="1973711"/>
          </a:xfrm>
          <a:prstGeom prst="rect">
            <a:avLst/>
          </a:prstGeom>
          <a:solidFill>
            <a:schemeClr val="tx1"/>
          </a:solidFill>
          <a:ln w="12700" cap="flat" cmpd="sng" algn="ctr">
            <a:noFill/>
            <a:prstDash val="solid"/>
            <a:round/>
            <a:headEnd type="none" w="med" len="med"/>
            <a:tailEnd type="none" w="med" len="med"/>
          </a:ln>
          <a:effectLst/>
        </p:spPr>
        <p:txBody>
          <a:bodyPr vert="horz" wrap="square" lIns="64265" tIns="32132" rIns="64265" bIns="32132" numCol="1" rtlCol="0" anchor="t" anchorCtr="0" compatLnSpc="1">
            <a:prstTxWarp prst="textNoShape">
              <a:avLst/>
            </a:prstTxWarp>
          </a:bodyPr>
          <a:lstStyle/>
          <a:p>
            <a:pPr defTabSz="642668"/>
            <a:endParaRPr lang="en-GB" sz="1265" dirty="0">
              <a:solidFill>
                <a:srgbClr val="FFFFFF"/>
              </a:solidFill>
              <a:ea typeface="ヒラギノ明朝 ProN W3" charset="-128"/>
              <a:cs typeface="ヒラギノ明朝 ProN W3" charset="-128"/>
              <a:sym typeface="American Typewriter" charset="0"/>
            </a:endParaRPr>
          </a:p>
        </p:txBody>
      </p:sp>
    </p:spTree>
    <p:extLst>
      <p:ext uri="{BB962C8B-B14F-4D97-AF65-F5344CB8AC3E}">
        <p14:creationId xmlns:p14="http://schemas.microsoft.com/office/powerpoint/2010/main" val="386959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CBF_009.jpeg">
            <a:extLst>
              <a:ext uri="{FF2B5EF4-FFF2-40B4-BE49-F238E27FC236}">
                <a16:creationId xmlns:a16="http://schemas.microsoft.com/office/drawing/2014/main" id="{4720C03A-F50A-4029-AE8B-30CF380443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8605" y="1535"/>
            <a:ext cx="10285744" cy="685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Box 4">
            <a:extLst>
              <a:ext uri="{FF2B5EF4-FFF2-40B4-BE49-F238E27FC236}">
                <a16:creationId xmlns:a16="http://schemas.microsoft.com/office/drawing/2014/main" id="{10371E27-4C38-47F8-B829-64D9B083C087}"/>
              </a:ext>
            </a:extLst>
          </p:cNvPr>
          <p:cNvSpPr txBox="1">
            <a:spLocks noChangeArrowheads="1"/>
          </p:cNvSpPr>
          <p:nvPr/>
        </p:nvSpPr>
        <p:spPr bwMode="auto">
          <a:xfrm>
            <a:off x="1526046" y="6611010"/>
            <a:ext cx="1063027" cy="24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98" tIns="45699" rIns="91398" bIns="45699">
            <a:spAutoFit/>
          </a:bodyPr>
          <a:lstStyle>
            <a:lvl1pPr defTabSz="130016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1057275" indent="-406400" defTabSz="130016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625600" indent="-325438" defTabSz="130016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2276475" indent="-325438" defTabSz="130016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2925763" indent="-325438" defTabSz="130016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3382963" indent="-325438" defTabSz="130016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3840163" indent="-325438" defTabSz="130016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4297363" indent="-325438" defTabSz="130016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4754563" indent="-325438" defTabSz="130016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a:buSzTx/>
              <a:buFontTx/>
              <a:buNone/>
            </a:pPr>
            <a:r>
              <a:rPr lang="en-US" altLang="en-US" sz="984">
                <a:solidFill>
                  <a:schemeClr val="tx1"/>
                </a:solidFill>
                <a:cs typeface="Arial" panose="020B0604020202020204" pitchFamily="34" charset="0"/>
                <a:sym typeface="American Typewriter" charset="0"/>
              </a:rPr>
              <a:t>Source: Google</a:t>
            </a:r>
          </a:p>
        </p:txBody>
      </p:sp>
      <p:sp>
        <p:nvSpPr>
          <p:cNvPr id="33796" name="Title 3">
            <a:extLst>
              <a:ext uri="{FF2B5EF4-FFF2-40B4-BE49-F238E27FC236}">
                <a16:creationId xmlns:a16="http://schemas.microsoft.com/office/drawing/2014/main" id="{24DCCD25-ED7B-43CC-A2A4-F27CDA131C3C}"/>
              </a:ext>
            </a:extLst>
          </p:cNvPr>
          <p:cNvSpPr txBox="1">
            <a:spLocks/>
          </p:cNvSpPr>
          <p:nvPr/>
        </p:nvSpPr>
        <p:spPr bwMode="auto">
          <a:xfrm>
            <a:off x="1526046" y="798153"/>
            <a:ext cx="9139909" cy="606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8" tIns="45699" rIns="91398" bIns="45699"/>
          <a:lstStyle>
            <a:lvl1pPr defTabSz="1300163">
              <a:buSzPct val="125000"/>
              <a:buFont typeface="Wingdings" panose="05000000000000000000" pitchFamily="2" charset="2"/>
              <a:buChar char="§"/>
              <a:defRPr sz="3100">
                <a:solidFill>
                  <a:srgbClr val="000000"/>
                </a:solidFill>
                <a:latin typeface="Arial" panose="020B0604020202020204" pitchFamily="34" charset="0"/>
                <a:ea typeface="ヒラギノ角ゴ ProN W3" charset="-128"/>
                <a:sym typeface="Arial" panose="020B0604020202020204" pitchFamily="34" charset="0"/>
              </a:defRPr>
            </a:lvl1pPr>
            <a:lvl2pPr marL="1057275" indent="-406400" defTabSz="130016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2pPr>
            <a:lvl3pPr marL="1625600" indent="-325438" defTabSz="1300163">
              <a:buSzPct val="125000"/>
              <a:buFont typeface="Arial" panose="020B0604020202020204" pitchFamily="34" charset="0"/>
              <a:buChar char="-"/>
              <a:defRPr sz="2600">
                <a:solidFill>
                  <a:srgbClr val="000000"/>
                </a:solidFill>
                <a:latin typeface="Arial" panose="020B0604020202020204" pitchFamily="34" charset="0"/>
                <a:ea typeface="ヒラギノ角ゴ ProN W3" charset="-128"/>
                <a:sym typeface="Arial" panose="020B0604020202020204" pitchFamily="34" charset="0"/>
              </a:defRPr>
            </a:lvl3pPr>
            <a:lvl4pPr marL="2276475" indent="-325438" defTabSz="130016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4pPr>
            <a:lvl5pPr marL="2925763" indent="-325438" defTabSz="1300163">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5pPr>
            <a:lvl6pPr marL="3382963" indent="-325438" defTabSz="130016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6pPr>
            <a:lvl7pPr marL="3840163" indent="-325438" defTabSz="130016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7pPr>
            <a:lvl8pPr marL="4297363" indent="-325438" defTabSz="130016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8pPr>
            <a:lvl9pPr marL="4754563" indent="-325438" defTabSz="1300163" eaLnBrk="0" fontAlgn="base" hangingPunct="0">
              <a:spcBef>
                <a:spcPct val="0"/>
              </a:spcBef>
              <a:spcAft>
                <a:spcPct val="0"/>
              </a:spcAft>
              <a:buSzPct val="125000"/>
              <a:buFont typeface="Arial" panose="020B0604020202020204" pitchFamily="34" charset="0"/>
              <a:buChar char="-"/>
              <a:defRPr sz="2800">
                <a:solidFill>
                  <a:srgbClr val="000000"/>
                </a:solidFill>
                <a:latin typeface="Arial" panose="020B0604020202020204" pitchFamily="34" charset="0"/>
                <a:ea typeface="ヒラギノ角ゴ ProN W3" charset="-128"/>
                <a:sym typeface="Arial" panose="020B0604020202020204" pitchFamily="34" charset="0"/>
              </a:defRPr>
            </a:lvl9pPr>
          </a:lstStyle>
          <a:p>
            <a:pPr algn="ctr">
              <a:buSzTx/>
              <a:buFontTx/>
              <a:buNone/>
            </a:pPr>
            <a:r>
              <a:rPr lang="en-US" altLang="en-US" sz="3233" b="1" i="1">
                <a:solidFill>
                  <a:schemeClr val="tx1"/>
                </a:solidFill>
                <a:latin typeface="Gill Sans"/>
                <a:ea typeface="Gill Sans"/>
                <a:cs typeface="Gill Sans"/>
                <a:sym typeface="American Typewriter" charset="0"/>
              </a:rPr>
              <a:t>Data Center </a:t>
            </a:r>
            <a:r>
              <a:rPr lang="nl-NL" altLang="en-US" sz="3233" b="1" i="1">
                <a:solidFill>
                  <a:schemeClr val="tx1"/>
                </a:solidFill>
                <a:latin typeface="Gill Sans"/>
                <a:ea typeface="Gill Sans"/>
                <a:cs typeface="Gill Sans"/>
                <a:sym typeface="American Typewriter" charset="0"/>
              </a:rPr>
              <a:t>(is the Computer)</a:t>
            </a:r>
            <a:endParaRPr lang="en-US" altLang="en-US" sz="3233" b="1" i="1">
              <a:solidFill>
                <a:schemeClr val="tx1"/>
              </a:solidFill>
              <a:latin typeface="Gill Sans"/>
              <a:ea typeface="Gill Sans"/>
              <a:cs typeface="Gill Sans"/>
              <a:sym typeface="American Typewriter"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212437B-144D-466F-8737-5797CBAC46E6}"/>
              </a:ext>
            </a:extLst>
          </p:cNvPr>
          <p:cNvSpPr>
            <a:spLocks noGrp="1" noChangeArrowheads="1"/>
          </p:cNvSpPr>
          <p:nvPr>
            <p:ph type="title" idx="4294967295"/>
          </p:nvPr>
        </p:nvSpPr>
        <p:spPr/>
        <p:txBody>
          <a:bodyPr vert="horz" wrap="square" lIns="91398" tIns="45699" rIns="91398" bIns="45699" numCol="1" rtlCol="0" anchor="ctr" anchorCtr="0" compatLnSpc="1">
            <a:prstTxWarp prst="textNoShape">
              <a:avLst/>
            </a:prstTxWarp>
            <a:noAutofit/>
          </a:bodyPr>
          <a:lstStyle/>
          <a:p>
            <a:pPr eaLnBrk="1" hangingPunct="1"/>
            <a:r>
              <a:rPr lang="nl-NL" altLang="nl-NL"/>
              <a:t>Big Data in NL</a:t>
            </a:r>
          </a:p>
        </p:txBody>
      </p:sp>
      <p:sp>
        <p:nvSpPr>
          <p:cNvPr id="15363" name="Rectangle 3">
            <a:extLst>
              <a:ext uri="{FF2B5EF4-FFF2-40B4-BE49-F238E27FC236}">
                <a16:creationId xmlns:a16="http://schemas.microsoft.com/office/drawing/2014/main" id="{1874AF03-E1AD-48BF-BA94-23C0C409935B}"/>
              </a:ext>
            </a:extLst>
          </p:cNvPr>
          <p:cNvSpPr>
            <a:spLocks noGrp="1" noChangeArrowheads="1"/>
          </p:cNvSpPr>
          <p:nvPr>
            <p:ph type="body" idx="4294967295"/>
          </p:nvPr>
        </p:nvSpPr>
        <p:spPr/>
        <p:txBody>
          <a:bodyPr vert="horz" wrap="square" lIns="91398" tIns="45699" rIns="91398" bIns="45699" numCol="1" rtlCol="0" anchor="t" anchorCtr="0" compatLnSpc="1">
            <a:prstTxWarp prst="textNoShape">
              <a:avLst/>
            </a:prstTxWarp>
            <a:noAutofit/>
          </a:bodyPr>
          <a:lstStyle/>
          <a:p>
            <a:pPr eaLnBrk="1" hangingPunct="1">
              <a:buFont typeface="Wingdings" panose="05000000000000000000" pitchFamily="2" charset="2"/>
              <a:buChar char="§"/>
              <a:defRPr/>
            </a:pPr>
            <a:r>
              <a:rPr lang="nl-NL" altLang="nl-NL" dirty="0"/>
              <a:t>Aankopen bij </a:t>
            </a:r>
            <a:r>
              <a:rPr lang="nl-NL" altLang="nl-NL" dirty="0">
                <a:hlinkClick r:id="rId2"/>
              </a:rPr>
              <a:t>bol.com</a:t>
            </a:r>
            <a:endParaRPr lang="nl-NL" altLang="nl-NL" dirty="0"/>
          </a:p>
          <a:p>
            <a:pPr eaLnBrk="1" hangingPunct="1">
              <a:buFont typeface="Wingdings" panose="05000000000000000000" pitchFamily="2" charset="2"/>
              <a:buChar char="§"/>
              <a:defRPr/>
            </a:pPr>
            <a:r>
              <a:rPr lang="nl-NL" altLang="nl-NL" dirty="0"/>
              <a:t>Bestemmingen van </a:t>
            </a:r>
            <a:r>
              <a:rPr lang="nl-NL" altLang="nl-NL" dirty="0">
                <a:hlinkClick r:id="rId3"/>
              </a:rPr>
              <a:t>Booking.com</a:t>
            </a:r>
            <a:r>
              <a:rPr lang="nl-NL" altLang="nl-NL" dirty="0"/>
              <a:t> op maat</a:t>
            </a:r>
          </a:p>
          <a:p>
            <a:pPr eaLnBrk="1" hangingPunct="1">
              <a:buFont typeface="Wingdings" panose="05000000000000000000" pitchFamily="2" charset="2"/>
              <a:buChar char="§"/>
              <a:defRPr/>
            </a:pPr>
            <a:r>
              <a:rPr lang="nl-NL" altLang="nl-NL" dirty="0"/>
              <a:t>Advertenties real-time verkopen, bv. bij </a:t>
            </a:r>
            <a:r>
              <a:rPr lang="nl-NL" altLang="nl-NL" dirty="0">
                <a:hlinkClick r:id="rId4"/>
              </a:rPr>
              <a:t>nu.nl</a:t>
            </a:r>
            <a:r>
              <a:rPr lang="nl-NL" altLang="nl-NL" dirty="0"/>
              <a:t> (Sanoma)</a:t>
            </a:r>
          </a:p>
          <a:p>
            <a:pPr eaLnBrk="1" hangingPunct="1">
              <a:buFont typeface="Wingdings" panose="05000000000000000000" pitchFamily="2" charset="2"/>
              <a:buChar char="§"/>
              <a:defRPr/>
            </a:pPr>
            <a:r>
              <a:rPr lang="nl-NL" altLang="nl-NL" dirty="0"/>
              <a:t>Kinderzoekmachine </a:t>
            </a:r>
            <a:r>
              <a:rPr lang="nl-NL" altLang="nl-NL" dirty="0">
                <a:hlinkClick r:id="rId5"/>
              </a:rPr>
              <a:t>WizeNoze.com</a:t>
            </a:r>
            <a:endParaRPr lang="nl-NL" altLang="nl-NL" dirty="0"/>
          </a:p>
          <a:p>
            <a:pPr marL="0" indent="0">
              <a:buNone/>
              <a:defRPr/>
            </a:pPr>
            <a:r>
              <a:rPr lang="nl-NL" altLang="nl-NL" i="1" dirty="0"/>
              <a:t>	</a:t>
            </a:r>
          </a:p>
          <a:p>
            <a:pPr marL="0" indent="0">
              <a:buNone/>
              <a:defRPr/>
            </a:pPr>
            <a:r>
              <a:rPr lang="nl-NL" altLang="nl-NL" i="1" dirty="0"/>
              <a:t>Etc. etc.</a:t>
            </a:r>
          </a:p>
        </p:txBody>
      </p:sp>
    </p:spTree>
  </p:cSld>
  <p:clrMapOvr>
    <a:masterClrMapping/>
  </p:clrMapOvr>
</p:sld>
</file>

<file path=ppt/theme/theme1.xml><?xml version="1.0" encoding="utf-8"?>
<a:theme xmlns:a="http://schemas.openxmlformats.org/drawingml/2006/main" name="Huisstijl">
  <a:themeElements>
    <a:clrScheme name="Kleuren CPO PP">
      <a:dk1>
        <a:srgbClr val="00414C"/>
      </a:dk1>
      <a:lt1>
        <a:srgbClr val="FFFFFF"/>
      </a:lt1>
      <a:dk2>
        <a:srgbClr val="000000"/>
      </a:dk2>
      <a:lt2>
        <a:srgbClr val="FFFFFF"/>
      </a:lt2>
      <a:accent1>
        <a:srgbClr val="E3000B"/>
      </a:accent1>
      <a:accent2>
        <a:srgbClr val="FF5153"/>
      </a:accent2>
      <a:accent3>
        <a:srgbClr val="7A1219"/>
      </a:accent3>
      <a:accent4>
        <a:srgbClr val="00414C"/>
      </a:accent4>
      <a:accent5>
        <a:srgbClr val="E3E5E9"/>
      </a:accent5>
      <a:accent6>
        <a:srgbClr val="667B85"/>
      </a:accent6>
      <a:hlink>
        <a:srgbClr val="00414C"/>
      </a:hlink>
      <a:folHlink>
        <a:srgbClr val="00414C"/>
      </a:folHlink>
    </a:clrScheme>
    <a:fontScheme name="Fonts CPO">
      <a:majorFont>
        <a:latin typeface="Open Sans"/>
        <a:ea typeface=""/>
        <a:cs typeface=""/>
      </a:majorFont>
      <a:minorFont>
        <a:latin typeface="Open Sans"/>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 CPO (NL) RU" id="{4EC9B317-669F-48D0-AF55-CA906477328A}" vid="{79105648-CDE1-4B5E-B837-6F4467C3CC85}"/>
    </a:ext>
  </a:extLst>
</a:theme>
</file>

<file path=ppt/theme/theme2.xml><?xml version="1.0" encoding="utf-8"?>
<a:theme xmlns:a="http://schemas.openxmlformats.org/drawingml/2006/main" name="Kantoorthema">
  <a:themeElements>
    <a:clrScheme name="Notes colors">
      <a:dk1>
        <a:srgbClr val="00414C"/>
      </a:dk1>
      <a:lt1>
        <a:srgbClr val="FFFFFF"/>
      </a:lt1>
      <a:dk2>
        <a:srgbClr val="000000"/>
      </a:dk2>
      <a:lt2>
        <a:srgbClr val="FFFFFF"/>
      </a:lt2>
      <a:accent1>
        <a:srgbClr val="E3000B"/>
      </a:accent1>
      <a:accent2>
        <a:srgbClr val="FF5153"/>
      </a:accent2>
      <a:accent3>
        <a:srgbClr val="7A1219"/>
      </a:accent3>
      <a:accent4>
        <a:srgbClr val="00414C"/>
      </a:accent4>
      <a:accent5>
        <a:srgbClr val="E3E5E9"/>
      </a:accent5>
      <a:accent6>
        <a:srgbClr val="667B85"/>
      </a:accent6>
      <a:hlink>
        <a:srgbClr val="00414C"/>
      </a:hlink>
      <a:folHlink>
        <a:srgbClr val="00414C"/>
      </a:folHlink>
    </a:clrScheme>
    <a:fontScheme name="Notes fonts">
      <a:majorFont>
        <a:latin typeface="Open Sans"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en Sans"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Handout colors">
      <a:dk1>
        <a:srgbClr val="00414C"/>
      </a:dk1>
      <a:lt1>
        <a:srgbClr val="FFFFFF"/>
      </a:lt1>
      <a:dk2>
        <a:srgbClr val="000000"/>
      </a:dk2>
      <a:lt2>
        <a:srgbClr val="FFFFFF"/>
      </a:lt2>
      <a:accent1>
        <a:srgbClr val="E3000B"/>
      </a:accent1>
      <a:accent2>
        <a:srgbClr val="FF5153"/>
      </a:accent2>
      <a:accent3>
        <a:srgbClr val="7A1219"/>
      </a:accent3>
      <a:accent4>
        <a:srgbClr val="00414C"/>
      </a:accent4>
      <a:accent5>
        <a:srgbClr val="E3E5E9"/>
      </a:accent5>
      <a:accent6>
        <a:srgbClr val="667B85"/>
      </a:accent6>
      <a:hlink>
        <a:srgbClr val="00414C"/>
      </a:hlink>
      <a:folHlink>
        <a:srgbClr val="00414C"/>
      </a:folHlink>
    </a:clrScheme>
    <a:fontScheme name="Handout fonts">
      <a:majorFont>
        <a:latin typeface="Open Sans"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en Sans"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Presentatie CPO (NL) RU</Template>
  <TotalTime>309</TotalTime>
  <Words>3603</Words>
  <Application>Microsoft Office PowerPoint</Application>
  <PresentationFormat>Widescreen</PresentationFormat>
  <Paragraphs>413</Paragraphs>
  <Slides>64</Slides>
  <Notes>32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64</vt:i4>
      </vt:variant>
    </vt:vector>
  </HeadingPairs>
  <TitlesOfParts>
    <vt:vector size="79" baseType="lpstr">
      <vt:lpstr>American Typewriter</vt:lpstr>
      <vt:lpstr>Arial</vt:lpstr>
      <vt:lpstr>BGNJQO+Times-Roman</vt:lpstr>
      <vt:lpstr>Calibri</vt:lpstr>
      <vt:lpstr>Courier New</vt:lpstr>
      <vt:lpstr>Gill Sans</vt:lpstr>
      <vt:lpstr>Open Sans</vt:lpstr>
      <vt:lpstr>Open Sans ExtraBold</vt:lpstr>
      <vt:lpstr>Open Sans Light</vt:lpstr>
      <vt:lpstr>RPVQVR+Baskerville</vt:lpstr>
      <vt:lpstr>Times New Roman</vt:lpstr>
      <vt:lpstr>Tw Cen MT</vt:lpstr>
      <vt:lpstr>Wingdings</vt:lpstr>
      <vt:lpstr>Wingdings 2</vt:lpstr>
      <vt:lpstr>Huisstijl</vt:lpstr>
      <vt:lpstr>Introductie AI</vt:lpstr>
      <vt:lpstr>PowerPoint Presentation</vt:lpstr>
      <vt:lpstr>Outline</vt:lpstr>
      <vt:lpstr>Big Data</vt:lpstr>
      <vt:lpstr>Big Data: nieuwe mogelijkheden!</vt:lpstr>
      <vt:lpstr>Hoeveel data?</vt:lpstr>
      <vt:lpstr>Een wonderlijke puzzel!</vt:lpstr>
      <vt:lpstr>PowerPoint Presentation</vt:lpstr>
      <vt:lpstr>Big Data in NL</vt:lpstr>
      <vt:lpstr>Waarom BIG data? Well… there’s NO data like MORE data!</vt:lpstr>
      <vt:lpstr>Use Google Data?!</vt:lpstr>
      <vt:lpstr>Computers &amp; Text</vt:lpstr>
      <vt:lpstr>Wat is data?!</vt:lpstr>
      <vt:lpstr>Wat is data?!</vt:lpstr>
      <vt:lpstr>PowerPoint Presentation</vt:lpstr>
      <vt:lpstr>Cracking the Voynich Code</vt:lpstr>
      <vt:lpstr>Cracking the Voynich Code</vt:lpstr>
      <vt:lpstr>Cracking the Voynich Code</vt:lpstr>
      <vt:lpstr>Computers do this all the time!</vt:lpstr>
      <vt:lpstr>PowerPoint Presentation</vt:lpstr>
      <vt:lpstr>Cracking the Voynich Code</vt:lpstr>
      <vt:lpstr>Search &amp; Machine Learning</vt:lpstr>
      <vt:lpstr>“Computational Relevance”</vt:lpstr>
      <vt:lpstr>PowerPoint Presentation</vt:lpstr>
      <vt:lpstr>PowerPoint Presentation</vt:lpstr>
      <vt:lpstr>Search &amp; Privacy</vt:lpstr>
      <vt:lpstr>AOL Search Dataset</vt:lpstr>
      <vt:lpstr>AOL Search Dataset</vt:lpstr>
      <vt:lpstr>Bias &amp; Machine Learning</vt:lpstr>
      <vt:lpstr>Computers Struggling with Text</vt:lpstr>
      <vt:lpstr>PowerPoint Presentation</vt:lpstr>
      <vt:lpstr>Bias on the Web – Highlights </vt:lpstr>
      <vt:lpstr>Bias on the Web – Highlights </vt:lpstr>
      <vt:lpstr>Bias on the Web – Highlights </vt:lpstr>
      <vt:lpstr>Question:</vt:lpstr>
      <vt:lpstr>Retrievability</vt:lpstr>
      <vt:lpstr>Retrievability</vt:lpstr>
      <vt:lpstr>Retrievability</vt:lpstr>
      <vt:lpstr>PowerPoint Presentation</vt:lpstr>
      <vt:lpstr>Relationship bias and effectiveness?</vt:lpstr>
      <vt:lpstr>Retrievability &amp; Ranked Retrieval</vt:lpstr>
      <vt:lpstr>Retrievability &amp; Ranked Retrieval</vt:lpstr>
      <vt:lpstr>“… by a given set of queries”</vt:lpstr>
      <vt:lpstr>Simulation</vt:lpstr>
      <vt:lpstr>Alternative “Query” Set</vt:lpstr>
      <vt:lpstr>Retrievability Score Inequality (“All”)</vt:lpstr>
      <vt:lpstr>Zero Retrievability</vt:lpstr>
      <vt:lpstr>Retrievability Score Inequality (“All” vs. “Union”)</vt:lpstr>
      <vt:lpstr>Retrievability = Findability?</vt:lpstr>
      <vt:lpstr>Conclusions</vt:lpstr>
      <vt:lpstr>PowerPoint Presentation</vt:lpstr>
      <vt:lpstr>Quantifying Bias is not Enough!</vt:lpstr>
      <vt:lpstr>Juridische Context</vt:lpstr>
      <vt:lpstr>Case: informagus.nl/edu/cpo/  </vt:lpstr>
      <vt:lpstr>Juridische Context</vt:lpstr>
      <vt:lpstr>Question (without an Answer)</vt:lpstr>
      <vt:lpstr>Legal Context</vt:lpstr>
      <vt:lpstr>Discussion I: Awareness</vt:lpstr>
      <vt:lpstr>PowerPoint Presentation</vt:lpstr>
      <vt:lpstr>Discussion II: Exploitation vs. Exploration</vt:lpstr>
      <vt:lpstr>Discussion III: Explanations</vt:lpstr>
      <vt:lpstr>Discussion III: Explanations</vt:lpstr>
      <vt:lpstr>Discussion IV: De-biasing data?</vt:lpstr>
      <vt:lpstr>Other research themes to explore:</vt:lpstr>
    </vt:vector>
  </TitlesOfParts>
  <Manager/>
  <Company>CPO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Arjen P. de Vries</dc:creator>
  <cp:keywords/>
  <dc:description>Sjabloonversie: 1.2 - 1 oktober 2021_x000d_
Vormgeving: www.gloedcommunicatie.nl_x000d_
Sjablonen: www.JoulesUnlimited.com</dc:description>
  <cp:lastModifiedBy>Arjen P. de Vries</cp:lastModifiedBy>
  <cp:revision>9</cp:revision>
  <dcterms:created xsi:type="dcterms:W3CDTF">2021-10-13T05:37:25Z</dcterms:created>
  <dcterms:modified xsi:type="dcterms:W3CDTF">2021-10-13T19:48:10Z</dcterms:modified>
  <cp:category/>
</cp:coreProperties>
</file>